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4"/>
  </p:notesMasterIdLst>
  <p:handoutMasterIdLst>
    <p:handoutMasterId r:id="rId35"/>
  </p:handoutMasterIdLst>
  <p:sldIdLst>
    <p:sldId id="352" r:id="rId5"/>
    <p:sldId id="362" r:id="rId6"/>
    <p:sldId id="363" r:id="rId7"/>
    <p:sldId id="364" r:id="rId8"/>
    <p:sldId id="377" r:id="rId9"/>
    <p:sldId id="388" r:id="rId10"/>
    <p:sldId id="367" r:id="rId11"/>
    <p:sldId id="368" r:id="rId12"/>
    <p:sldId id="382" r:id="rId13"/>
    <p:sldId id="383" r:id="rId14"/>
    <p:sldId id="384" r:id="rId15"/>
    <p:sldId id="385" r:id="rId16"/>
    <p:sldId id="386" r:id="rId17"/>
    <p:sldId id="387" r:id="rId18"/>
    <p:sldId id="369" r:id="rId19"/>
    <p:sldId id="370" r:id="rId20"/>
    <p:sldId id="394" r:id="rId21"/>
    <p:sldId id="393" r:id="rId22"/>
    <p:sldId id="378" r:id="rId23"/>
    <p:sldId id="379" r:id="rId24"/>
    <p:sldId id="380" r:id="rId25"/>
    <p:sldId id="381" r:id="rId26"/>
    <p:sldId id="392" r:id="rId27"/>
    <p:sldId id="375" r:id="rId28"/>
    <p:sldId id="376" r:id="rId29"/>
    <p:sldId id="389" r:id="rId30"/>
    <p:sldId id="390" r:id="rId31"/>
    <p:sldId id="391" r:id="rId32"/>
    <p:sldId id="353" r:id="rId33"/>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612"/>
    <a:srgbClr val="E42839"/>
    <a:srgbClr val="E52638"/>
    <a:srgbClr val="1CCE96"/>
    <a:srgbClr val="0B4F7D"/>
    <a:srgbClr val="7A0066"/>
    <a:srgbClr val="FB012E"/>
    <a:srgbClr val="3E3AED"/>
    <a:srgbClr val="3C3937"/>
    <a:srgbClr val="D23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5226" autoAdjust="0"/>
  </p:normalViewPr>
  <p:slideViewPr>
    <p:cSldViewPr snapToGrid="0">
      <p:cViewPr varScale="1">
        <p:scale>
          <a:sx n="77" d="100"/>
          <a:sy n="77" d="100"/>
        </p:scale>
        <p:origin x="72" y="10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9" d="100"/>
          <a:sy n="99" d="100"/>
        </p:scale>
        <p:origin x="28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4" name="Espace réservé du pied de page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fr-FR" smtClean="0"/>
              <a:t>‹N°›</a:t>
            </a:fld>
            <a:endParaRPr lang="fr-FR"/>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F6ECA55-825B-40C4-AA80-03964DC4EE0C}" type="datetime1">
              <a:rPr lang="fr-FR" noProof="0" smtClean="0"/>
              <a:t>14/05/2024</a:t>
            </a:fld>
            <a:endParaRPr lang="fr-FR" noProof="0"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fr-FR" noProof="0" smtClean="0"/>
              <a:t>‹N°›</a:t>
            </a:fld>
            <a:endParaRPr lang="fr-FR"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Orange avec photo">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634C2C-6F2C-BAB0-FB4F-8D168BCEB43B}"/>
              </a:ext>
            </a:extLst>
          </p:cNvPr>
          <p:cNvSpPr/>
          <p:nvPr userDrawn="1"/>
        </p:nvSpPr>
        <p:spPr>
          <a:xfrm>
            <a:off x="0" y="0"/>
            <a:ext cx="12192000" cy="6858000"/>
          </a:xfrm>
          <a:prstGeom prst="rect">
            <a:avLst/>
          </a:prstGeom>
          <a:gradFill flip="none" rotWithShape="1">
            <a:gsLst>
              <a:gs pos="0">
                <a:srgbClr val="E52638"/>
              </a:gs>
              <a:gs pos="100000">
                <a:srgbClr val="E9661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Graphique, texte, graphisme&#10;&#10;Description générée automatiquement">
            <a:extLst>
              <a:ext uri="{FF2B5EF4-FFF2-40B4-BE49-F238E27FC236}">
                <a16:creationId xmlns:a16="http://schemas.microsoft.com/office/drawing/2014/main" id="{5F91EE75-4C78-07E4-7A36-48A3822D3160}"/>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387164" y="395068"/>
            <a:ext cx="2930466" cy="649991"/>
          </a:xfrm>
          <a:prstGeom prst="rect">
            <a:avLst/>
          </a:prstGeom>
        </p:spPr>
      </p:pic>
      <p:sp>
        <p:nvSpPr>
          <p:cNvPr id="15" name="Titre 1">
            <a:extLst>
              <a:ext uri="{FF2B5EF4-FFF2-40B4-BE49-F238E27FC236}">
                <a16:creationId xmlns:a16="http://schemas.microsoft.com/office/drawing/2014/main" id="{E0209CFC-7075-111B-9307-208DBD58986E}"/>
              </a:ext>
            </a:extLst>
          </p:cNvPr>
          <p:cNvSpPr>
            <a:spLocks noGrp="1"/>
          </p:cNvSpPr>
          <p:nvPr>
            <p:ph type="ctrTitle"/>
          </p:nvPr>
        </p:nvSpPr>
        <p:spPr>
          <a:xfrm>
            <a:off x="2152649" y="2549422"/>
            <a:ext cx="3543301" cy="1514019"/>
          </a:xfrm>
          <a:prstGeom prst="rect">
            <a:avLst/>
          </a:prstGeom>
        </p:spPr>
        <p:txBody>
          <a:bodyPr lIns="0" tIns="0" rIns="0" bIns="0" rtlCol="0" anchor="b">
            <a:noAutofit/>
          </a:bodyPr>
          <a:lstStyle>
            <a:lvl1pPr algn="r">
              <a:defRPr sz="3600" b="1" i="0" spc="100" baseline="0">
                <a:solidFill>
                  <a:schemeClr val="tx2"/>
                </a:solidFill>
                <a:latin typeface="Verdana" panose="020B0604030504040204" pitchFamily="34" charset="0"/>
                <a:ea typeface="Verdana" panose="020B0604030504040204" pitchFamily="34" charset="0"/>
              </a:defRPr>
            </a:lvl1pPr>
          </a:lstStyle>
          <a:p>
            <a:pPr rtl="0"/>
            <a:r>
              <a:rPr lang="fr-FR" noProof="0" dirty="0"/>
              <a:t>Modifiez le style du titre</a:t>
            </a:r>
          </a:p>
        </p:txBody>
      </p:sp>
      <p:sp>
        <p:nvSpPr>
          <p:cNvPr id="16" name="Espace réservé du texte 29">
            <a:extLst>
              <a:ext uri="{FF2B5EF4-FFF2-40B4-BE49-F238E27FC236}">
                <a16:creationId xmlns:a16="http://schemas.microsoft.com/office/drawing/2014/main" id="{4FCF25E1-EEEC-9431-C77A-E35B64E5EAC2}"/>
              </a:ext>
            </a:extLst>
          </p:cNvPr>
          <p:cNvSpPr>
            <a:spLocks noGrp="1"/>
          </p:cNvSpPr>
          <p:nvPr>
            <p:ph type="body" sz="quarter" idx="11"/>
          </p:nvPr>
        </p:nvSpPr>
        <p:spPr>
          <a:xfrm>
            <a:off x="397465" y="4671506"/>
            <a:ext cx="5298485" cy="953337"/>
          </a:xfrm>
        </p:spPr>
        <p:txBody>
          <a:bodyPr lIns="0" tIns="0" rIns="0" bIns="0" rtlCol="0">
            <a:noAutofit/>
          </a:bodyPr>
          <a:lstStyle>
            <a:lvl1pPr marL="0" indent="0" algn="r">
              <a:buNone/>
              <a:defRPr sz="1800" b="0" i="0">
                <a:solidFill>
                  <a:schemeClr val="tx2"/>
                </a:solidFill>
                <a:latin typeface="Verdana" panose="020B0604030504040204" pitchFamily="34" charset="0"/>
                <a:ea typeface="Verdana" panose="020B0604030504040204" pitchFamily="34" charset="0"/>
              </a:defRPr>
            </a:lvl1pPr>
            <a:lvl2pPr>
              <a:defRPr sz="4000"/>
            </a:lvl2pPr>
            <a:lvl3pPr>
              <a:defRPr sz="4000"/>
            </a:lvl3pPr>
            <a:lvl4pPr>
              <a:defRPr sz="4000"/>
            </a:lvl4pPr>
            <a:lvl5pPr>
              <a:defRPr sz="4000"/>
            </a:lvl5pPr>
          </a:lstStyle>
          <a:p>
            <a:pPr lvl="0" rtl="0"/>
            <a:r>
              <a:rPr lang="fr-FR" noProof="0" dirty="0"/>
              <a:t>Cliquez pour modifier les styles du texte du masque</a:t>
            </a:r>
          </a:p>
        </p:txBody>
      </p:sp>
      <p:cxnSp>
        <p:nvCxnSpPr>
          <p:cNvPr id="17" name="Connecteur droit 16">
            <a:extLst>
              <a:ext uri="{FF2B5EF4-FFF2-40B4-BE49-F238E27FC236}">
                <a16:creationId xmlns:a16="http://schemas.microsoft.com/office/drawing/2014/main" id="{C3CEC8CF-1DA1-BF62-434E-E4FFB913153C}"/>
              </a:ext>
            </a:extLst>
          </p:cNvPr>
          <p:cNvCxnSpPr>
            <a:cxnSpLocks/>
          </p:cNvCxnSpPr>
          <p:nvPr userDrawn="1"/>
        </p:nvCxnSpPr>
        <p:spPr>
          <a:xfrm>
            <a:off x="4871410" y="3580283"/>
            <a:ext cx="2133600" cy="3992"/>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pic>
        <p:nvPicPr>
          <p:cNvPr id="3" name="Image 2" descr="Une image contenant fenêtre, bâtiment, plante, plein air&#10;&#10;Description générée automatiquement">
            <a:extLst>
              <a:ext uri="{FF2B5EF4-FFF2-40B4-BE49-F238E27FC236}">
                <a16:creationId xmlns:a16="http://schemas.microsoft.com/office/drawing/2014/main" id="{39896CC7-049D-E161-A3E9-920EBB6224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40212" y="1131434"/>
            <a:ext cx="7251788" cy="5726566"/>
          </a:xfrm>
          <a:prstGeom prst="rect">
            <a:avLst/>
          </a:prstGeom>
        </p:spPr>
      </p:pic>
    </p:spTree>
    <p:extLst>
      <p:ext uri="{BB962C8B-B14F-4D97-AF65-F5344CB8AC3E}">
        <p14:creationId xmlns:p14="http://schemas.microsoft.com/office/powerpoint/2010/main" val="44985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au">
    <p:bg>
      <p:bgPr>
        <a:solidFill>
          <a:schemeClr val="tx2"/>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397801"/>
            <a:ext cx="10275477" cy="610863"/>
          </a:xfrm>
          <a:prstGeom prst="rect">
            <a:avLst/>
          </a:prstGeom>
        </p:spPr>
        <p:txBody>
          <a:bodyPr lIns="0" tIns="0" rIns="0" bIns="0" rtlCol="0" anchor="b" anchorCtr="0">
            <a:normAutofit/>
          </a:bodyPr>
          <a:lstStyle>
            <a:lvl1pPr>
              <a:defRPr sz="4400" b="1" i="0">
                <a:solidFill>
                  <a:srgbClr val="3C3937"/>
                </a:solidFill>
                <a:latin typeface="Verdana" panose="020B0604030504040204" pitchFamily="34" charset="0"/>
                <a:ea typeface="Verdana" panose="020B0604030504040204" pitchFamily="34" charset="0"/>
              </a:defRPr>
            </a:lvl1pPr>
          </a:lstStyle>
          <a:p>
            <a:pPr rtl="0"/>
            <a:r>
              <a:rPr lang="fr-FR" noProof="0" dirty="0"/>
              <a:t>Cliquez pour modifier </a:t>
            </a:r>
          </a:p>
        </p:txBody>
      </p:sp>
      <p:sp>
        <p:nvSpPr>
          <p:cNvPr id="9" name="Espace réservé du tableau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lvl1pPr>
              <a:defRPr>
                <a:solidFill>
                  <a:srgbClr val="3C3937"/>
                </a:solidFill>
                <a:latin typeface="Verdana" panose="020B0604030504040204" pitchFamily="34" charset="0"/>
                <a:ea typeface="Verdana" panose="020B0604030504040204" pitchFamily="34" charset="0"/>
              </a:defRPr>
            </a:lvl1pPr>
          </a:lstStyle>
          <a:p>
            <a:pPr rtl="0"/>
            <a:r>
              <a:rPr lang="fr-FR" noProof="0"/>
              <a:t>Cliquez sur l'icône pour ajouter un tableau</a:t>
            </a:r>
          </a:p>
        </p:txBody>
      </p:sp>
      <p:sp>
        <p:nvSpPr>
          <p:cNvPr id="4" name="Espace réservé du numéro de diapositive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lvl1pPr>
              <a:defRPr>
                <a:solidFill>
                  <a:srgbClr val="3C3937"/>
                </a:solidFill>
                <a:latin typeface="Verdana" panose="020B0604030504040204" pitchFamily="34" charset="0"/>
                <a:ea typeface="Verdana" panose="020B0604030504040204" pitchFamily="34" charset="0"/>
              </a:defRPr>
            </a:lvl1pPr>
          </a:lstStyle>
          <a:p>
            <a:fld id="{294A09A9-5501-47C1-A89A-A340965A2BE2}" type="slidenum">
              <a:rPr lang="fr-FR" smtClean="0"/>
              <a:pPr/>
              <a:t>‹N°›</a:t>
            </a:fld>
            <a:endParaRPr lang="fr-F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blanc avec photo">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634C2C-6F2C-BAB0-FB4F-8D168BCEB43B}"/>
              </a:ext>
            </a:extLst>
          </p:cNvPr>
          <p:cNvSpPr/>
          <p:nvPr userDrawn="1"/>
        </p:nvSpPr>
        <p:spPr>
          <a:xfrm>
            <a:off x="0" y="0"/>
            <a:ext cx="12192000" cy="6858000"/>
          </a:xfrm>
          <a:prstGeom prst="rect">
            <a:avLst/>
          </a:prstGeom>
          <a:gradFill flip="none" rotWithShape="1">
            <a:gsLst>
              <a:gs pos="0">
                <a:srgbClr val="E52638"/>
              </a:gs>
              <a:gs pos="100000">
                <a:srgbClr val="E9661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ADE118E3-17FB-0BDF-5FEB-2448E0B74D9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descr="Une image contenant Police, Graphique, texte, graphisme&#10;&#10;Description générée automatiquement">
            <a:extLst>
              <a:ext uri="{FF2B5EF4-FFF2-40B4-BE49-F238E27FC236}">
                <a16:creationId xmlns:a16="http://schemas.microsoft.com/office/drawing/2014/main" id="{EC766C3F-7A99-E759-8344-6336DA2873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3150" y="390728"/>
            <a:ext cx="2930466" cy="649991"/>
          </a:xfrm>
          <a:prstGeom prst="rect">
            <a:avLst/>
          </a:prstGeom>
        </p:spPr>
      </p:pic>
      <p:sp>
        <p:nvSpPr>
          <p:cNvPr id="4" name="Titre 1">
            <a:extLst>
              <a:ext uri="{FF2B5EF4-FFF2-40B4-BE49-F238E27FC236}">
                <a16:creationId xmlns:a16="http://schemas.microsoft.com/office/drawing/2014/main" id="{BAFE68DE-7D4A-8AF0-BE5F-538D3A09BDB7}"/>
              </a:ext>
            </a:extLst>
          </p:cNvPr>
          <p:cNvSpPr>
            <a:spLocks noGrp="1"/>
          </p:cNvSpPr>
          <p:nvPr>
            <p:ph type="ctrTitle"/>
          </p:nvPr>
        </p:nvSpPr>
        <p:spPr>
          <a:xfrm>
            <a:off x="980872" y="2018905"/>
            <a:ext cx="5491571" cy="1514019"/>
          </a:xfrm>
          <a:prstGeom prst="rect">
            <a:avLst/>
          </a:prstGeom>
        </p:spPr>
        <p:txBody>
          <a:bodyPr lIns="0" tIns="0" rIns="0" bIns="0" rtlCol="0" anchor="b">
            <a:noAutofit/>
          </a:bodyPr>
          <a:lstStyle>
            <a:lvl1pPr algn="l">
              <a:defRPr sz="5400" b="1" i="0" spc="100" baseline="0">
                <a:solidFill>
                  <a:srgbClr val="3C3937"/>
                </a:solidFill>
                <a:latin typeface="Verdana" panose="020B0604030504040204" pitchFamily="34" charset="0"/>
                <a:ea typeface="Verdana" panose="020B0604030504040204" pitchFamily="34" charset="0"/>
              </a:defRPr>
            </a:lvl1pPr>
          </a:lstStyle>
          <a:p>
            <a:pPr rtl="0"/>
            <a:r>
              <a:rPr lang="fr-FR" noProof="0" dirty="0"/>
              <a:t>Modifiez le style du titre</a:t>
            </a:r>
          </a:p>
        </p:txBody>
      </p:sp>
      <p:sp>
        <p:nvSpPr>
          <p:cNvPr id="5" name="Espace réservé du texte 29">
            <a:extLst>
              <a:ext uri="{FF2B5EF4-FFF2-40B4-BE49-F238E27FC236}">
                <a16:creationId xmlns:a16="http://schemas.microsoft.com/office/drawing/2014/main" id="{E6D7942B-6B7A-CD24-2FE8-A7C2EA7AD858}"/>
              </a:ext>
            </a:extLst>
          </p:cNvPr>
          <p:cNvSpPr>
            <a:spLocks noGrp="1"/>
          </p:cNvSpPr>
          <p:nvPr>
            <p:ph type="body" sz="quarter" idx="11"/>
          </p:nvPr>
        </p:nvSpPr>
        <p:spPr>
          <a:xfrm>
            <a:off x="980873" y="4452276"/>
            <a:ext cx="5491570" cy="953337"/>
          </a:xfrm>
        </p:spPr>
        <p:txBody>
          <a:bodyPr lIns="0" tIns="0" rIns="0" bIns="0" rtlCol="0">
            <a:noAutofit/>
          </a:bodyPr>
          <a:lstStyle>
            <a:lvl1pPr marL="0" indent="0">
              <a:buNone/>
              <a:defRPr sz="1800" b="0" i="0">
                <a:solidFill>
                  <a:srgbClr val="635E58"/>
                </a:solidFill>
                <a:latin typeface="Verdana" panose="020B0604030504040204" pitchFamily="34" charset="0"/>
                <a:ea typeface="Verdana" panose="020B0604030504040204" pitchFamily="34" charset="0"/>
              </a:defRPr>
            </a:lvl1pPr>
            <a:lvl2pPr>
              <a:defRPr sz="4000"/>
            </a:lvl2pPr>
            <a:lvl3pPr>
              <a:defRPr sz="4000"/>
            </a:lvl3pPr>
            <a:lvl4pPr>
              <a:defRPr sz="4000"/>
            </a:lvl4pPr>
            <a:lvl5pPr>
              <a:defRPr sz="4000"/>
            </a:lvl5pPr>
          </a:lstStyle>
          <a:p>
            <a:pPr lvl="0" rtl="0"/>
            <a:r>
              <a:rPr lang="fr-FR" noProof="0" dirty="0"/>
              <a:t>Cliquez pour modifier les styles du texte du masque</a:t>
            </a:r>
          </a:p>
        </p:txBody>
      </p:sp>
      <p:cxnSp>
        <p:nvCxnSpPr>
          <p:cNvPr id="7" name="Connecteur droit 6">
            <a:extLst>
              <a:ext uri="{FF2B5EF4-FFF2-40B4-BE49-F238E27FC236}">
                <a16:creationId xmlns:a16="http://schemas.microsoft.com/office/drawing/2014/main" id="{A731FD87-1DBF-0BE8-C231-B85C8D38D6AD}"/>
              </a:ext>
            </a:extLst>
          </p:cNvPr>
          <p:cNvCxnSpPr>
            <a:cxnSpLocks/>
          </p:cNvCxnSpPr>
          <p:nvPr userDrawn="1"/>
        </p:nvCxnSpPr>
        <p:spPr>
          <a:xfrm>
            <a:off x="980873" y="4154834"/>
            <a:ext cx="2133600" cy="3992"/>
          </a:xfrm>
          <a:prstGeom prst="line">
            <a:avLst/>
          </a:prstGeom>
          <a:ln w="101600">
            <a:solidFill>
              <a:srgbClr val="E9661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44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Orange sans photos">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641EF7-0E37-8270-3E6C-6F4CFDE1DC17}"/>
              </a:ext>
            </a:extLst>
          </p:cNvPr>
          <p:cNvSpPr/>
          <p:nvPr userDrawn="1"/>
        </p:nvSpPr>
        <p:spPr>
          <a:xfrm>
            <a:off x="0" y="0"/>
            <a:ext cx="12192000" cy="6858000"/>
          </a:xfrm>
          <a:prstGeom prst="rect">
            <a:avLst/>
          </a:prstGeom>
          <a:gradFill flip="none" rotWithShape="1">
            <a:gsLst>
              <a:gs pos="0">
                <a:srgbClr val="E52638"/>
              </a:gs>
              <a:gs pos="100000">
                <a:srgbClr val="E9661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AFA03BEB-3923-7D59-DF68-8C39038A93D2}"/>
              </a:ext>
            </a:extLst>
          </p:cNvPr>
          <p:cNvSpPr/>
          <p:nvPr userDrawn="1"/>
        </p:nvSpPr>
        <p:spPr>
          <a:xfrm>
            <a:off x="0" y="0"/>
            <a:ext cx="12192000" cy="6858000"/>
          </a:xfrm>
          <a:prstGeom prst="rect">
            <a:avLst/>
          </a:prstGeom>
          <a:gradFill flip="none" rotWithShape="1">
            <a:gsLst>
              <a:gs pos="0">
                <a:srgbClr val="E96612"/>
              </a:gs>
              <a:gs pos="100000">
                <a:srgbClr val="E4283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Police, Graphique, texte, graphisme&#10;&#10;Description générée automatiquement">
            <a:extLst>
              <a:ext uri="{FF2B5EF4-FFF2-40B4-BE49-F238E27FC236}">
                <a16:creationId xmlns:a16="http://schemas.microsoft.com/office/drawing/2014/main" id="{FEB584B1-9DDE-AACB-4822-320A062208BF}"/>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387164" y="395068"/>
            <a:ext cx="2930466" cy="649991"/>
          </a:xfrm>
          <a:prstGeom prst="rect">
            <a:avLst/>
          </a:prstGeom>
        </p:spPr>
      </p:pic>
      <p:sp>
        <p:nvSpPr>
          <p:cNvPr id="6" name="Forme libre : forme 5">
            <a:extLst>
              <a:ext uri="{FF2B5EF4-FFF2-40B4-BE49-F238E27FC236}">
                <a16:creationId xmlns:a16="http://schemas.microsoft.com/office/drawing/2014/main" id="{0E09B288-8BC2-A8E6-6CF1-F93FA89C7203}"/>
              </a:ext>
            </a:extLst>
          </p:cNvPr>
          <p:cNvSpPr/>
          <p:nvPr userDrawn="1"/>
        </p:nvSpPr>
        <p:spPr>
          <a:xfrm>
            <a:off x="5018555" y="1365961"/>
            <a:ext cx="7879720" cy="5571717"/>
          </a:xfrm>
          <a:custGeom>
            <a:avLst/>
            <a:gdLst>
              <a:gd name="connsiteX0" fmla="*/ 5672506 w 7879720"/>
              <a:gd name="connsiteY0" fmla="*/ 0 h 5571717"/>
              <a:gd name="connsiteX1" fmla="*/ 7076499 w 7879720"/>
              <a:gd name="connsiteY1" fmla="*/ 509965 h 5571717"/>
              <a:gd name="connsiteX2" fmla="*/ 7211335 w 7879720"/>
              <a:gd name="connsiteY2" fmla="*/ 633957 h 5571717"/>
              <a:gd name="connsiteX3" fmla="*/ 7230793 w 7879720"/>
              <a:gd name="connsiteY3" fmla="*/ 633957 h 5571717"/>
              <a:gd name="connsiteX4" fmla="*/ 7230793 w 7879720"/>
              <a:gd name="connsiteY4" fmla="*/ 651850 h 5571717"/>
              <a:gd name="connsiteX5" fmla="*/ 7233242 w 7879720"/>
              <a:gd name="connsiteY5" fmla="*/ 654103 h 5571717"/>
              <a:gd name="connsiteX6" fmla="*/ 7879720 w 7879720"/>
              <a:gd name="connsiteY6" fmla="*/ 2233245 h 5571717"/>
              <a:gd name="connsiteX7" fmla="*/ 7233242 w 7879720"/>
              <a:gd name="connsiteY7" fmla="*/ 3812388 h 5571717"/>
              <a:gd name="connsiteX8" fmla="*/ 7230793 w 7879720"/>
              <a:gd name="connsiteY8" fmla="*/ 3814640 h 5571717"/>
              <a:gd name="connsiteX9" fmla="*/ 7230793 w 7879720"/>
              <a:gd name="connsiteY9" fmla="*/ 5571717 h 5571717"/>
              <a:gd name="connsiteX10" fmla="*/ 0 w 7879720"/>
              <a:gd name="connsiteY10" fmla="*/ 5564683 h 5571717"/>
              <a:gd name="connsiteX11" fmla="*/ 3894997 w 7879720"/>
              <a:gd name="connsiteY11" fmla="*/ 913247 h 5571717"/>
              <a:gd name="connsiteX12" fmla="*/ 3969312 w 7879720"/>
              <a:gd name="connsiteY12" fmla="*/ 812694 h 5571717"/>
              <a:gd name="connsiteX13" fmla="*/ 4111770 w 7879720"/>
              <a:gd name="connsiteY13" fmla="*/ 654103 h 5571717"/>
              <a:gd name="connsiteX14" fmla="*/ 4112761 w 7879720"/>
              <a:gd name="connsiteY14" fmla="*/ 653191 h 5571717"/>
              <a:gd name="connsiteX15" fmla="*/ 4128867 w 7879720"/>
              <a:gd name="connsiteY15" fmla="*/ 633957 h 5571717"/>
              <a:gd name="connsiteX16" fmla="*/ 4133677 w 7879720"/>
              <a:gd name="connsiteY16" fmla="*/ 633957 h 5571717"/>
              <a:gd name="connsiteX17" fmla="*/ 4268513 w 7879720"/>
              <a:gd name="connsiteY17" fmla="*/ 509965 h 5571717"/>
              <a:gd name="connsiteX18" fmla="*/ 5672506 w 7879720"/>
              <a:gd name="connsiteY18" fmla="*/ 0 h 557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79720" h="5571717">
                <a:moveTo>
                  <a:pt x="5672506" y="0"/>
                </a:moveTo>
                <a:cubicBezTo>
                  <a:pt x="6205823" y="0"/>
                  <a:pt x="6694962" y="191379"/>
                  <a:pt x="7076499" y="509965"/>
                </a:cubicBezTo>
                <a:lnTo>
                  <a:pt x="7211335" y="633957"/>
                </a:lnTo>
                <a:lnTo>
                  <a:pt x="7230793" y="633957"/>
                </a:lnTo>
                <a:lnTo>
                  <a:pt x="7230793" y="651850"/>
                </a:lnTo>
                <a:lnTo>
                  <a:pt x="7233242" y="654103"/>
                </a:lnTo>
                <a:cubicBezTo>
                  <a:pt x="7632669" y="1058240"/>
                  <a:pt x="7879720" y="1616552"/>
                  <a:pt x="7879720" y="2233245"/>
                </a:cubicBezTo>
                <a:cubicBezTo>
                  <a:pt x="7879720" y="2849939"/>
                  <a:pt x="7632669" y="3408250"/>
                  <a:pt x="7233242" y="3812388"/>
                </a:cubicBezTo>
                <a:lnTo>
                  <a:pt x="7230793" y="3814640"/>
                </a:lnTo>
                <a:lnTo>
                  <a:pt x="7230793" y="5571717"/>
                </a:lnTo>
                <a:lnTo>
                  <a:pt x="0" y="5564683"/>
                </a:lnTo>
                <a:lnTo>
                  <a:pt x="3894997" y="913247"/>
                </a:lnTo>
                <a:lnTo>
                  <a:pt x="3969312" y="812694"/>
                </a:lnTo>
                <a:cubicBezTo>
                  <a:pt x="4014294" y="757546"/>
                  <a:pt x="4061842" y="704620"/>
                  <a:pt x="4111770" y="654103"/>
                </a:cubicBezTo>
                <a:lnTo>
                  <a:pt x="4112761" y="653191"/>
                </a:lnTo>
                <a:lnTo>
                  <a:pt x="4128867" y="633957"/>
                </a:lnTo>
                <a:lnTo>
                  <a:pt x="4133677" y="633957"/>
                </a:lnTo>
                <a:lnTo>
                  <a:pt x="4268513" y="509965"/>
                </a:lnTo>
                <a:cubicBezTo>
                  <a:pt x="4650049" y="191379"/>
                  <a:pt x="5139189" y="0"/>
                  <a:pt x="567250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7" name="Titre 1">
            <a:extLst>
              <a:ext uri="{FF2B5EF4-FFF2-40B4-BE49-F238E27FC236}">
                <a16:creationId xmlns:a16="http://schemas.microsoft.com/office/drawing/2014/main" id="{542F66D4-C02B-5090-FE91-EAA865CF4934}"/>
              </a:ext>
            </a:extLst>
          </p:cNvPr>
          <p:cNvSpPr>
            <a:spLocks noGrp="1"/>
          </p:cNvSpPr>
          <p:nvPr>
            <p:ph type="ctrTitle"/>
          </p:nvPr>
        </p:nvSpPr>
        <p:spPr>
          <a:xfrm>
            <a:off x="8267699" y="3405456"/>
            <a:ext cx="3543301" cy="1514019"/>
          </a:xfrm>
          <a:prstGeom prst="rect">
            <a:avLst/>
          </a:prstGeom>
        </p:spPr>
        <p:txBody>
          <a:bodyPr lIns="0" tIns="0" rIns="0" bIns="0" rtlCol="0" anchor="b">
            <a:noAutofit/>
          </a:bodyPr>
          <a:lstStyle>
            <a:lvl1pPr algn="r">
              <a:defRPr sz="3600" b="1" i="0" spc="100" baseline="0">
                <a:solidFill>
                  <a:srgbClr val="3C3937"/>
                </a:solidFill>
                <a:latin typeface="Verdana" panose="020B0604030504040204" pitchFamily="34" charset="0"/>
                <a:ea typeface="Verdana" panose="020B0604030504040204" pitchFamily="34" charset="0"/>
              </a:defRPr>
            </a:lvl1pPr>
          </a:lstStyle>
          <a:p>
            <a:pPr rtl="0"/>
            <a:r>
              <a:rPr lang="fr-FR" noProof="0" dirty="0"/>
              <a:t>Modifiez le style du titre</a:t>
            </a:r>
          </a:p>
        </p:txBody>
      </p:sp>
      <p:sp>
        <p:nvSpPr>
          <p:cNvPr id="8" name="Espace réservé du texte 29">
            <a:extLst>
              <a:ext uri="{FF2B5EF4-FFF2-40B4-BE49-F238E27FC236}">
                <a16:creationId xmlns:a16="http://schemas.microsoft.com/office/drawing/2014/main" id="{D13D84AB-4644-8BBE-EE7C-BE8A073C5144}"/>
              </a:ext>
            </a:extLst>
          </p:cNvPr>
          <p:cNvSpPr>
            <a:spLocks noGrp="1"/>
          </p:cNvSpPr>
          <p:nvPr>
            <p:ph type="body" sz="quarter" idx="11"/>
          </p:nvPr>
        </p:nvSpPr>
        <p:spPr>
          <a:xfrm>
            <a:off x="6512515" y="5527540"/>
            <a:ext cx="5298485" cy="953337"/>
          </a:xfrm>
        </p:spPr>
        <p:txBody>
          <a:bodyPr lIns="0" tIns="0" rIns="0" bIns="0" rtlCol="0">
            <a:noAutofit/>
          </a:bodyPr>
          <a:lstStyle>
            <a:lvl1pPr marL="0" indent="0" algn="r">
              <a:buNone/>
              <a:defRPr sz="1800" b="0" i="0">
                <a:solidFill>
                  <a:srgbClr val="635E58"/>
                </a:solidFill>
                <a:latin typeface="Verdana" panose="020B0604030504040204" pitchFamily="34" charset="0"/>
                <a:ea typeface="Verdana" panose="020B0604030504040204" pitchFamily="34" charset="0"/>
              </a:defRPr>
            </a:lvl1pPr>
            <a:lvl2pPr>
              <a:defRPr sz="4000"/>
            </a:lvl2pPr>
            <a:lvl3pPr>
              <a:defRPr sz="4000"/>
            </a:lvl3pPr>
            <a:lvl4pPr>
              <a:defRPr sz="4000"/>
            </a:lvl4pPr>
            <a:lvl5pPr>
              <a:defRPr sz="4000"/>
            </a:lvl5pPr>
          </a:lstStyle>
          <a:p>
            <a:pPr lvl="0" rtl="0"/>
            <a:r>
              <a:rPr lang="fr-FR" noProof="0" dirty="0"/>
              <a:t>Cliquez pour modifier les styles du texte du masque</a:t>
            </a:r>
          </a:p>
        </p:txBody>
      </p:sp>
      <p:cxnSp>
        <p:nvCxnSpPr>
          <p:cNvPr id="14" name="Connecteur droit 13">
            <a:extLst>
              <a:ext uri="{FF2B5EF4-FFF2-40B4-BE49-F238E27FC236}">
                <a16:creationId xmlns:a16="http://schemas.microsoft.com/office/drawing/2014/main" id="{D26FAA6B-2110-1D29-03F7-2B476B92E9D5}"/>
              </a:ext>
            </a:extLst>
          </p:cNvPr>
          <p:cNvCxnSpPr>
            <a:cxnSpLocks/>
          </p:cNvCxnSpPr>
          <p:nvPr userDrawn="1"/>
        </p:nvCxnSpPr>
        <p:spPr>
          <a:xfrm>
            <a:off x="9664288" y="5230096"/>
            <a:ext cx="2133600" cy="3992"/>
          </a:xfrm>
          <a:prstGeom prst="line">
            <a:avLst/>
          </a:prstGeom>
          <a:ln w="101600">
            <a:solidFill>
              <a:srgbClr val="E9661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blanc sans photo">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634C2C-6F2C-BAB0-FB4F-8D168BCEB43B}"/>
              </a:ext>
            </a:extLst>
          </p:cNvPr>
          <p:cNvSpPr/>
          <p:nvPr userDrawn="1"/>
        </p:nvSpPr>
        <p:spPr>
          <a:xfrm>
            <a:off x="0" y="0"/>
            <a:ext cx="12192000" cy="6858000"/>
          </a:xfrm>
          <a:prstGeom prst="rect">
            <a:avLst/>
          </a:prstGeom>
          <a:gradFill flip="none" rotWithShape="1">
            <a:gsLst>
              <a:gs pos="0">
                <a:srgbClr val="E52638"/>
              </a:gs>
              <a:gs pos="100000">
                <a:srgbClr val="E9661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ADE118E3-17FB-0BDF-5FEB-2448E0B74D9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descr="Une image contenant Police, Graphique, texte, graphisme&#10;&#10;Description générée automatiquement">
            <a:extLst>
              <a:ext uri="{FF2B5EF4-FFF2-40B4-BE49-F238E27FC236}">
                <a16:creationId xmlns:a16="http://schemas.microsoft.com/office/drawing/2014/main" id="{EC766C3F-7A99-E759-8344-6336DA2873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3150" y="390728"/>
            <a:ext cx="2930466" cy="649991"/>
          </a:xfrm>
          <a:prstGeom prst="rect">
            <a:avLst/>
          </a:prstGeom>
        </p:spPr>
      </p:pic>
      <p:sp>
        <p:nvSpPr>
          <p:cNvPr id="4" name="Titre 1">
            <a:extLst>
              <a:ext uri="{FF2B5EF4-FFF2-40B4-BE49-F238E27FC236}">
                <a16:creationId xmlns:a16="http://schemas.microsoft.com/office/drawing/2014/main" id="{BAFE68DE-7D4A-8AF0-BE5F-538D3A09BDB7}"/>
              </a:ext>
            </a:extLst>
          </p:cNvPr>
          <p:cNvSpPr>
            <a:spLocks noGrp="1"/>
          </p:cNvSpPr>
          <p:nvPr>
            <p:ph type="ctrTitle" hasCustomPrompt="1"/>
          </p:nvPr>
        </p:nvSpPr>
        <p:spPr>
          <a:xfrm>
            <a:off x="980872" y="2018905"/>
            <a:ext cx="7111928" cy="1514019"/>
          </a:xfrm>
          <a:prstGeom prst="rect">
            <a:avLst/>
          </a:prstGeom>
        </p:spPr>
        <p:txBody>
          <a:bodyPr lIns="0" tIns="0" rIns="0" bIns="0" rtlCol="0" anchor="b">
            <a:noAutofit/>
          </a:bodyPr>
          <a:lstStyle>
            <a:lvl1pPr algn="l">
              <a:defRPr sz="5400" b="1" i="0" spc="100" baseline="0">
                <a:solidFill>
                  <a:srgbClr val="3C3937"/>
                </a:solidFill>
                <a:latin typeface="Verdana" panose="020B0604030504040204" pitchFamily="34" charset="0"/>
                <a:ea typeface="Verdana" panose="020B0604030504040204" pitchFamily="34" charset="0"/>
              </a:defRPr>
            </a:lvl1pPr>
          </a:lstStyle>
          <a:p>
            <a:pPr rtl="0"/>
            <a:r>
              <a:rPr lang="fr-FR" noProof="0" dirty="0"/>
              <a:t>Modifiez le style de rubrique</a:t>
            </a:r>
          </a:p>
        </p:txBody>
      </p:sp>
      <p:sp>
        <p:nvSpPr>
          <p:cNvPr id="5" name="Espace réservé du texte 29">
            <a:extLst>
              <a:ext uri="{FF2B5EF4-FFF2-40B4-BE49-F238E27FC236}">
                <a16:creationId xmlns:a16="http://schemas.microsoft.com/office/drawing/2014/main" id="{E6D7942B-6B7A-CD24-2FE8-A7C2EA7AD858}"/>
              </a:ext>
            </a:extLst>
          </p:cNvPr>
          <p:cNvSpPr>
            <a:spLocks noGrp="1"/>
          </p:cNvSpPr>
          <p:nvPr>
            <p:ph type="body" sz="quarter" idx="11"/>
          </p:nvPr>
        </p:nvSpPr>
        <p:spPr>
          <a:xfrm>
            <a:off x="980873" y="4452276"/>
            <a:ext cx="5491570" cy="953337"/>
          </a:xfrm>
        </p:spPr>
        <p:txBody>
          <a:bodyPr lIns="0" tIns="0" rIns="0" bIns="0" rtlCol="0">
            <a:noAutofit/>
          </a:bodyPr>
          <a:lstStyle>
            <a:lvl1pPr marL="0" indent="0">
              <a:buNone/>
              <a:defRPr sz="1800" b="0" i="0">
                <a:solidFill>
                  <a:srgbClr val="635E58"/>
                </a:solidFill>
                <a:latin typeface="Verdana" panose="020B0604030504040204" pitchFamily="34" charset="0"/>
                <a:ea typeface="Verdana" panose="020B0604030504040204" pitchFamily="34" charset="0"/>
              </a:defRPr>
            </a:lvl1pPr>
            <a:lvl2pPr>
              <a:defRPr sz="4000"/>
            </a:lvl2pPr>
            <a:lvl3pPr>
              <a:defRPr sz="4000"/>
            </a:lvl3pPr>
            <a:lvl4pPr>
              <a:defRPr sz="4000"/>
            </a:lvl4pPr>
            <a:lvl5pPr>
              <a:defRPr sz="4000"/>
            </a:lvl5pPr>
          </a:lstStyle>
          <a:p>
            <a:pPr lvl="0" rtl="0"/>
            <a:r>
              <a:rPr lang="fr-FR" noProof="0" dirty="0"/>
              <a:t>Cliquez pour modifier les styles du texte du masque</a:t>
            </a:r>
          </a:p>
        </p:txBody>
      </p:sp>
      <p:sp>
        <p:nvSpPr>
          <p:cNvPr id="6" name="Forme libre : forme 5">
            <a:extLst>
              <a:ext uri="{FF2B5EF4-FFF2-40B4-BE49-F238E27FC236}">
                <a16:creationId xmlns:a16="http://schemas.microsoft.com/office/drawing/2014/main" id="{59614A80-2929-B327-626C-A7EE2C38A4A4}"/>
              </a:ext>
            </a:extLst>
          </p:cNvPr>
          <p:cNvSpPr/>
          <p:nvPr userDrawn="1"/>
        </p:nvSpPr>
        <p:spPr>
          <a:xfrm>
            <a:off x="5788800" y="1925867"/>
            <a:ext cx="6403200" cy="4932133"/>
          </a:xfrm>
          <a:custGeom>
            <a:avLst/>
            <a:gdLst>
              <a:gd name="connsiteX0" fmla="*/ 5672506 w 7879720"/>
              <a:gd name="connsiteY0" fmla="*/ 0 h 5571717"/>
              <a:gd name="connsiteX1" fmla="*/ 7076499 w 7879720"/>
              <a:gd name="connsiteY1" fmla="*/ 509965 h 5571717"/>
              <a:gd name="connsiteX2" fmla="*/ 7211335 w 7879720"/>
              <a:gd name="connsiteY2" fmla="*/ 633957 h 5571717"/>
              <a:gd name="connsiteX3" fmla="*/ 7230793 w 7879720"/>
              <a:gd name="connsiteY3" fmla="*/ 633957 h 5571717"/>
              <a:gd name="connsiteX4" fmla="*/ 7230793 w 7879720"/>
              <a:gd name="connsiteY4" fmla="*/ 651850 h 5571717"/>
              <a:gd name="connsiteX5" fmla="*/ 7233242 w 7879720"/>
              <a:gd name="connsiteY5" fmla="*/ 654103 h 5571717"/>
              <a:gd name="connsiteX6" fmla="*/ 7879720 w 7879720"/>
              <a:gd name="connsiteY6" fmla="*/ 2233245 h 5571717"/>
              <a:gd name="connsiteX7" fmla="*/ 7233242 w 7879720"/>
              <a:gd name="connsiteY7" fmla="*/ 3812388 h 5571717"/>
              <a:gd name="connsiteX8" fmla="*/ 7230793 w 7879720"/>
              <a:gd name="connsiteY8" fmla="*/ 3814640 h 5571717"/>
              <a:gd name="connsiteX9" fmla="*/ 7230793 w 7879720"/>
              <a:gd name="connsiteY9" fmla="*/ 5571717 h 5571717"/>
              <a:gd name="connsiteX10" fmla="*/ 0 w 7879720"/>
              <a:gd name="connsiteY10" fmla="*/ 5564683 h 5571717"/>
              <a:gd name="connsiteX11" fmla="*/ 3894997 w 7879720"/>
              <a:gd name="connsiteY11" fmla="*/ 913247 h 5571717"/>
              <a:gd name="connsiteX12" fmla="*/ 3969312 w 7879720"/>
              <a:gd name="connsiteY12" fmla="*/ 812694 h 5571717"/>
              <a:gd name="connsiteX13" fmla="*/ 4111770 w 7879720"/>
              <a:gd name="connsiteY13" fmla="*/ 654103 h 5571717"/>
              <a:gd name="connsiteX14" fmla="*/ 4112761 w 7879720"/>
              <a:gd name="connsiteY14" fmla="*/ 653191 h 5571717"/>
              <a:gd name="connsiteX15" fmla="*/ 4128867 w 7879720"/>
              <a:gd name="connsiteY15" fmla="*/ 633957 h 5571717"/>
              <a:gd name="connsiteX16" fmla="*/ 4133677 w 7879720"/>
              <a:gd name="connsiteY16" fmla="*/ 633957 h 5571717"/>
              <a:gd name="connsiteX17" fmla="*/ 4268513 w 7879720"/>
              <a:gd name="connsiteY17" fmla="*/ 509965 h 5571717"/>
              <a:gd name="connsiteX18" fmla="*/ 5672506 w 7879720"/>
              <a:gd name="connsiteY18" fmla="*/ 0 h 5571717"/>
              <a:gd name="connsiteX0" fmla="*/ 5672506 w 7233548"/>
              <a:gd name="connsiteY0" fmla="*/ 0 h 5571717"/>
              <a:gd name="connsiteX1" fmla="*/ 7076499 w 7233548"/>
              <a:gd name="connsiteY1" fmla="*/ 509965 h 5571717"/>
              <a:gd name="connsiteX2" fmla="*/ 7211335 w 7233548"/>
              <a:gd name="connsiteY2" fmla="*/ 633957 h 5571717"/>
              <a:gd name="connsiteX3" fmla="*/ 7230793 w 7233548"/>
              <a:gd name="connsiteY3" fmla="*/ 633957 h 5571717"/>
              <a:gd name="connsiteX4" fmla="*/ 7230793 w 7233548"/>
              <a:gd name="connsiteY4" fmla="*/ 651850 h 5571717"/>
              <a:gd name="connsiteX5" fmla="*/ 7233242 w 7233548"/>
              <a:gd name="connsiteY5" fmla="*/ 654103 h 5571717"/>
              <a:gd name="connsiteX6" fmla="*/ 7233242 w 7233548"/>
              <a:gd name="connsiteY6" fmla="*/ 3812388 h 5571717"/>
              <a:gd name="connsiteX7" fmla="*/ 7230793 w 7233548"/>
              <a:gd name="connsiteY7" fmla="*/ 3814640 h 5571717"/>
              <a:gd name="connsiteX8" fmla="*/ 7230793 w 7233548"/>
              <a:gd name="connsiteY8" fmla="*/ 5571717 h 5571717"/>
              <a:gd name="connsiteX9" fmla="*/ 0 w 7233548"/>
              <a:gd name="connsiteY9" fmla="*/ 5564683 h 5571717"/>
              <a:gd name="connsiteX10" fmla="*/ 3894997 w 7233548"/>
              <a:gd name="connsiteY10" fmla="*/ 913247 h 5571717"/>
              <a:gd name="connsiteX11" fmla="*/ 3969312 w 7233548"/>
              <a:gd name="connsiteY11" fmla="*/ 812694 h 5571717"/>
              <a:gd name="connsiteX12" fmla="*/ 4111770 w 7233548"/>
              <a:gd name="connsiteY12" fmla="*/ 654103 h 5571717"/>
              <a:gd name="connsiteX13" fmla="*/ 4112761 w 7233548"/>
              <a:gd name="connsiteY13" fmla="*/ 653191 h 5571717"/>
              <a:gd name="connsiteX14" fmla="*/ 4128867 w 7233548"/>
              <a:gd name="connsiteY14" fmla="*/ 633957 h 5571717"/>
              <a:gd name="connsiteX15" fmla="*/ 4133677 w 7233548"/>
              <a:gd name="connsiteY15" fmla="*/ 633957 h 5571717"/>
              <a:gd name="connsiteX16" fmla="*/ 4268513 w 7233548"/>
              <a:gd name="connsiteY16" fmla="*/ 509965 h 5571717"/>
              <a:gd name="connsiteX17" fmla="*/ 5672506 w 7233548"/>
              <a:gd name="connsiteY17" fmla="*/ 0 h 557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3548" h="5571717">
                <a:moveTo>
                  <a:pt x="5672506" y="0"/>
                </a:moveTo>
                <a:cubicBezTo>
                  <a:pt x="6205823" y="0"/>
                  <a:pt x="6694962" y="191379"/>
                  <a:pt x="7076499" y="509965"/>
                </a:cubicBezTo>
                <a:lnTo>
                  <a:pt x="7211335" y="633957"/>
                </a:lnTo>
                <a:lnTo>
                  <a:pt x="7230793" y="633957"/>
                </a:lnTo>
                <a:lnTo>
                  <a:pt x="7230793" y="651850"/>
                </a:lnTo>
                <a:lnTo>
                  <a:pt x="7233242" y="654103"/>
                </a:lnTo>
                <a:cubicBezTo>
                  <a:pt x="7233650" y="1180859"/>
                  <a:pt x="7233650" y="3285632"/>
                  <a:pt x="7233242" y="3812388"/>
                </a:cubicBezTo>
                <a:lnTo>
                  <a:pt x="7230793" y="3814640"/>
                </a:lnTo>
                <a:lnTo>
                  <a:pt x="7230793" y="5571717"/>
                </a:lnTo>
                <a:lnTo>
                  <a:pt x="0" y="5564683"/>
                </a:lnTo>
                <a:lnTo>
                  <a:pt x="3894997" y="913247"/>
                </a:lnTo>
                <a:lnTo>
                  <a:pt x="3969312" y="812694"/>
                </a:lnTo>
                <a:cubicBezTo>
                  <a:pt x="4014294" y="757546"/>
                  <a:pt x="4061842" y="704620"/>
                  <a:pt x="4111770" y="654103"/>
                </a:cubicBezTo>
                <a:lnTo>
                  <a:pt x="4112761" y="653191"/>
                </a:lnTo>
                <a:lnTo>
                  <a:pt x="4128867" y="633957"/>
                </a:lnTo>
                <a:lnTo>
                  <a:pt x="4133677" y="633957"/>
                </a:lnTo>
                <a:lnTo>
                  <a:pt x="4268513" y="509965"/>
                </a:lnTo>
                <a:cubicBezTo>
                  <a:pt x="4650049" y="191379"/>
                  <a:pt x="5139189" y="0"/>
                  <a:pt x="5672506" y="0"/>
                </a:cubicBezTo>
                <a:close/>
              </a:path>
            </a:pathLst>
          </a:custGeom>
          <a:gradFill flip="none" rotWithShape="1">
            <a:gsLst>
              <a:gs pos="0">
                <a:srgbClr val="E96612"/>
              </a:gs>
              <a:gs pos="100000">
                <a:srgbClr val="E4283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dirty="0"/>
          </a:p>
        </p:txBody>
      </p:sp>
    </p:spTree>
    <p:extLst>
      <p:ext uri="{BB962C8B-B14F-4D97-AF65-F5344CB8AC3E}">
        <p14:creationId xmlns:p14="http://schemas.microsoft.com/office/powerpoint/2010/main" val="95723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3" name="Rectangle : avec coin arrondi 2">
            <a:extLst>
              <a:ext uri="{FF2B5EF4-FFF2-40B4-BE49-F238E27FC236}">
                <a16:creationId xmlns:a16="http://schemas.microsoft.com/office/drawing/2014/main" id="{35D954CD-F7C9-4206-D6E7-2E953E64FAAD}"/>
              </a:ext>
            </a:extLst>
          </p:cNvPr>
          <p:cNvSpPr/>
          <p:nvPr userDrawn="1"/>
        </p:nvSpPr>
        <p:spPr>
          <a:xfrm flipV="1">
            <a:off x="-1" y="-4690"/>
            <a:ext cx="11364277" cy="940830"/>
          </a:xfrm>
          <a:custGeom>
            <a:avLst/>
            <a:gdLst>
              <a:gd name="connsiteX0" fmla="*/ 0 w 11506200"/>
              <a:gd name="connsiteY0" fmla="*/ 0 h 1509001"/>
              <a:gd name="connsiteX1" fmla="*/ 10751700 w 11506200"/>
              <a:gd name="connsiteY1" fmla="*/ 0 h 1509001"/>
              <a:gd name="connsiteX2" fmla="*/ 11506201 w 11506200"/>
              <a:gd name="connsiteY2" fmla="*/ 754501 h 1509001"/>
              <a:gd name="connsiteX3" fmla="*/ 11506200 w 11506200"/>
              <a:gd name="connsiteY3" fmla="*/ 1509001 h 1509001"/>
              <a:gd name="connsiteX4" fmla="*/ 0 w 11506200"/>
              <a:gd name="connsiteY4" fmla="*/ 1509001 h 1509001"/>
              <a:gd name="connsiteX5" fmla="*/ 0 w 11506200"/>
              <a:gd name="connsiteY5" fmla="*/ 0 h 1509001"/>
              <a:gd name="connsiteX0" fmla="*/ 0 w 11579569"/>
              <a:gd name="connsiteY0" fmla="*/ 0 h 1509001"/>
              <a:gd name="connsiteX1" fmla="*/ 10751700 w 11579569"/>
              <a:gd name="connsiteY1" fmla="*/ 0 h 1509001"/>
              <a:gd name="connsiteX2" fmla="*/ 11506201 w 11579569"/>
              <a:gd name="connsiteY2" fmla="*/ 754501 h 1509001"/>
              <a:gd name="connsiteX3" fmla="*/ 11550588 w 11579569"/>
              <a:gd name="connsiteY3" fmla="*/ 1287059 h 1509001"/>
              <a:gd name="connsiteX4" fmla="*/ 0 w 11579569"/>
              <a:gd name="connsiteY4" fmla="*/ 1509001 h 1509001"/>
              <a:gd name="connsiteX5" fmla="*/ 0 w 11579569"/>
              <a:gd name="connsiteY5" fmla="*/ 0 h 1509001"/>
              <a:gd name="connsiteX0" fmla="*/ 0 w 11579569"/>
              <a:gd name="connsiteY0" fmla="*/ 0 h 1287059"/>
              <a:gd name="connsiteX1" fmla="*/ 10751700 w 11579569"/>
              <a:gd name="connsiteY1" fmla="*/ 0 h 1287059"/>
              <a:gd name="connsiteX2" fmla="*/ 11506201 w 11579569"/>
              <a:gd name="connsiteY2" fmla="*/ 754501 h 1287059"/>
              <a:gd name="connsiteX3" fmla="*/ 11550588 w 11579569"/>
              <a:gd name="connsiteY3" fmla="*/ 1287059 h 1287059"/>
              <a:gd name="connsiteX4" fmla="*/ 0 w 11579569"/>
              <a:gd name="connsiteY4" fmla="*/ 914197 h 1287059"/>
              <a:gd name="connsiteX5" fmla="*/ 0 w 11579569"/>
              <a:gd name="connsiteY5" fmla="*/ 0 h 1287059"/>
              <a:gd name="connsiteX0" fmla="*/ 0 w 11579569"/>
              <a:gd name="connsiteY0" fmla="*/ 0 h 1287059"/>
              <a:gd name="connsiteX1" fmla="*/ 10751700 w 11579569"/>
              <a:gd name="connsiteY1" fmla="*/ 0 h 1287059"/>
              <a:gd name="connsiteX2" fmla="*/ 11506201 w 11579569"/>
              <a:gd name="connsiteY2" fmla="*/ 754501 h 1287059"/>
              <a:gd name="connsiteX3" fmla="*/ 11550588 w 11579569"/>
              <a:gd name="connsiteY3" fmla="*/ 1287059 h 1287059"/>
              <a:gd name="connsiteX4" fmla="*/ 8878 w 11579569"/>
              <a:gd name="connsiteY4" fmla="*/ 940830 h 1287059"/>
              <a:gd name="connsiteX5" fmla="*/ 0 w 11579569"/>
              <a:gd name="connsiteY5" fmla="*/ 0 h 1287059"/>
              <a:gd name="connsiteX0" fmla="*/ 0 w 12597409"/>
              <a:gd name="connsiteY0" fmla="*/ 0 h 1287059"/>
              <a:gd name="connsiteX1" fmla="*/ 10751700 w 12597409"/>
              <a:gd name="connsiteY1" fmla="*/ 0 h 1287059"/>
              <a:gd name="connsiteX2" fmla="*/ 11550588 w 12597409"/>
              <a:gd name="connsiteY2" fmla="*/ 1287059 h 1287059"/>
              <a:gd name="connsiteX3" fmla="*/ 8878 w 12597409"/>
              <a:gd name="connsiteY3" fmla="*/ 940830 h 1287059"/>
              <a:gd name="connsiteX4" fmla="*/ 0 w 12597409"/>
              <a:gd name="connsiteY4" fmla="*/ 0 h 1287059"/>
              <a:gd name="connsiteX0" fmla="*/ 0 w 12283166"/>
              <a:gd name="connsiteY0" fmla="*/ 0 h 1287059"/>
              <a:gd name="connsiteX1" fmla="*/ 10751700 w 12283166"/>
              <a:gd name="connsiteY1" fmla="*/ 0 h 1287059"/>
              <a:gd name="connsiteX2" fmla="*/ 11550588 w 12283166"/>
              <a:gd name="connsiteY2" fmla="*/ 1287059 h 1287059"/>
              <a:gd name="connsiteX3" fmla="*/ 8878 w 12283166"/>
              <a:gd name="connsiteY3" fmla="*/ 940830 h 1287059"/>
              <a:gd name="connsiteX4" fmla="*/ 0 w 12283166"/>
              <a:gd name="connsiteY4" fmla="*/ 0 h 1287059"/>
              <a:gd name="connsiteX0" fmla="*/ 0 w 12252622"/>
              <a:gd name="connsiteY0" fmla="*/ 0 h 1287059"/>
              <a:gd name="connsiteX1" fmla="*/ 10751700 w 12252622"/>
              <a:gd name="connsiteY1" fmla="*/ 0 h 1287059"/>
              <a:gd name="connsiteX2" fmla="*/ 11550588 w 12252622"/>
              <a:gd name="connsiteY2" fmla="*/ 1287059 h 1287059"/>
              <a:gd name="connsiteX3" fmla="*/ 8878 w 12252622"/>
              <a:gd name="connsiteY3" fmla="*/ 940830 h 1287059"/>
              <a:gd name="connsiteX4" fmla="*/ 0 w 12252622"/>
              <a:gd name="connsiteY4" fmla="*/ 0 h 1287059"/>
              <a:gd name="connsiteX0" fmla="*/ 0 w 11550662"/>
              <a:gd name="connsiteY0" fmla="*/ 0 h 1287059"/>
              <a:gd name="connsiteX1" fmla="*/ 10751700 w 11550662"/>
              <a:gd name="connsiteY1" fmla="*/ 0 h 1287059"/>
              <a:gd name="connsiteX2" fmla="*/ 11550588 w 11550662"/>
              <a:gd name="connsiteY2" fmla="*/ 1287059 h 1287059"/>
              <a:gd name="connsiteX3" fmla="*/ 8878 w 11550662"/>
              <a:gd name="connsiteY3" fmla="*/ 940830 h 1287059"/>
              <a:gd name="connsiteX4" fmla="*/ 0 w 11550662"/>
              <a:gd name="connsiteY4" fmla="*/ 0 h 1287059"/>
              <a:gd name="connsiteX0" fmla="*/ 0 w 11364306"/>
              <a:gd name="connsiteY0" fmla="*/ 0 h 940830"/>
              <a:gd name="connsiteX1" fmla="*/ 10751700 w 11364306"/>
              <a:gd name="connsiteY1" fmla="*/ 0 h 940830"/>
              <a:gd name="connsiteX2" fmla="*/ 11364156 w 11364306"/>
              <a:gd name="connsiteY2" fmla="*/ 931953 h 940830"/>
              <a:gd name="connsiteX3" fmla="*/ 8878 w 11364306"/>
              <a:gd name="connsiteY3" fmla="*/ 940830 h 940830"/>
              <a:gd name="connsiteX4" fmla="*/ 0 w 11364306"/>
              <a:gd name="connsiteY4" fmla="*/ 0 h 940830"/>
              <a:gd name="connsiteX0" fmla="*/ 0 w 11364277"/>
              <a:gd name="connsiteY0" fmla="*/ 0 h 940830"/>
              <a:gd name="connsiteX1" fmla="*/ 10751700 w 11364277"/>
              <a:gd name="connsiteY1" fmla="*/ 0 h 940830"/>
              <a:gd name="connsiteX2" fmla="*/ 11364156 w 11364277"/>
              <a:gd name="connsiteY2" fmla="*/ 931953 h 940830"/>
              <a:gd name="connsiteX3" fmla="*/ 8878 w 11364277"/>
              <a:gd name="connsiteY3" fmla="*/ 940830 h 940830"/>
              <a:gd name="connsiteX4" fmla="*/ 0 w 11364277"/>
              <a:gd name="connsiteY4" fmla="*/ 0 h 94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4277" h="940830">
                <a:moveTo>
                  <a:pt x="0" y="0"/>
                </a:moveTo>
                <a:lnTo>
                  <a:pt x="10751700" y="0"/>
                </a:lnTo>
                <a:cubicBezTo>
                  <a:pt x="11149837" y="116856"/>
                  <a:pt x="11370215" y="198100"/>
                  <a:pt x="11364156" y="931953"/>
                </a:cubicBezTo>
                <a:lnTo>
                  <a:pt x="8878" y="940830"/>
                </a:lnTo>
                <a:cubicBezTo>
                  <a:pt x="5919" y="627220"/>
                  <a:pt x="2959" y="313610"/>
                  <a:pt x="0" y="0"/>
                </a:cubicBezTo>
                <a:close/>
              </a:path>
            </a:pathLst>
          </a:custGeom>
          <a:gradFill flip="none" rotWithShape="1">
            <a:gsLst>
              <a:gs pos="0">
                <a:srgbClr val="E96612"/>
              </a:gs>
              <a:gs pos="100000">
                <a:srgbClr val="E4283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19" name="Espace réservé du texte 2">
            <a:extLst>
              <a:ext uri="{FF2B5EF4-FFF2-40B4-BE49-F238E27FC236}">
                <a16:creationId xmlns:a16="http://schemas.microsoft.com/office/drawing/2014/main" id="{E5093F38-EECA-D97D-904A-3D2E6E15FEFC}"/>
              </a:ext>
            </a:extLst>
          </p:cNvPr>
          <p:cNvSpPr>
            <a:spLocks noGrp="1"/>
          </p:cNvSpPr>
          <p:nvPr>
            <p:ph idx="1"/>
          </p:nvPr>
        </p:nvSpPr>
        <p:spPr>
          <a:xfrm>
            <a:off x="952500" y="1978025"/>
            <a:ext cx="10553700" cy="435133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29" name="Espace réservé du titre 11">
            <a:extLst>
              <a:ext uri="{FF2B5EF4-FFF2-40B4-BE49-F238E27FC236}">
                <a16:creationId xmlns:a16="http://schemas.microsoft.com/office/drawing/2014/main" id="{3B9A71E7-3CD1-E631-9562-047978F5C132}"/>
              </a:ext>
            </a:extLst>
          </p:cNvPr>
          <p:cNvSpPr>
            <a:spLocks noGrp="1"/>
          </p:cNvSpPr>
          <p:nvPr>
            <p:ph type="title"/>
          </p:nvPr>
        </p:nvSpPr>
        <p:spPr>
          <a:xfrm>
            <a:off x="952500" y="-211862"/>
            <a:ext cx="8305800" cy="1325563"/>
          </a:xfrm>
          <a:prstGeom prst="rect">
            <a:avLst/>
          </a:prstGeom>
        </p:spPr>
        <p:txBody>
          <a:bodyPr vert="horz" lIns="91440" tIns="45720" rIns="91440" bIns="45720" rtlCol="0" anchor="ctr">
            <a:normAutofit/>
          </a:bodyPr>
          <a:lstStyle>
            <a:lvl1pPr>
              <a:defRPr sz="4000">
                <a:solidFill>
                  <a:schemeClr val="tx2"/>
                </a:solidFill>
              </a:defRPr>
            </a:lvl1pPr>
          </a:lstStyle>
          <a:p>
            <a:pPr rtl="0"/>
            <a:r>
              <a:rPr lang="fr-FR" noProof="0" dirty="0"/>
              <a:t>Modifiez le style du titre</a:t>
            </a:r>
          </a:p>
        </p:txBody>
      </p:sp>
      <p:sp>
        <p:nvSpPr>
          <p:cNvPr id="36" name="Espace réservé du numéro de diapositive 5">
            <a:extLst>
              <a:ext uri="{FF2B5EF4-FFF2-40B4-BE49-F238E27FC236}">
                <a16:creationId xmlns:a16="http://schemas.microsoft.com/office/drawing/2014/main" id="{6C2E76BD-903F-0A97-765C-601AC8BBD060}"/>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Verdana" panose="020B0604030504040204" pitchFamily="34" charset="0"/>
                <a:ea typeface="Verdana" panose="020B0604030504040204" pitchFamily="34" charset="0"/>
              </a:defRPr>
            </a:lvl1pPr>
          </a:lstStyle>
          <a:p>
            <a:fld id="{294A09A9-5501-47C1-A89A-A340965A2BE2}" type="slidenum">
              <a:rPr lang="fr-FR" smtClean="0"/>
              <a:pPr/>
              <a:t>‹N°›</a:t>
            </a:fld>
            <a:endParaRPr lang="fr-FR"/>
          </a:p>
        </p:txBody>
      </p:sp>
    </p:spTree>
    <p:extLst>
      <p:ext uri="{BB962C8B-B14F-4D97-AF65-F5344CB8AC3E}">
        <p14:creationId xmlns:p14="http://schemas.microsoft.com/office/powerpoint/2010/main" val="409306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Ordre du jour">
    <p:spTree>
      <p:nvGrpSpPr>
        <p:cNvPr id="1" name=""/>
        <p:cNvGrpSpPr/>
        <p:nvPr/>
      </p:nvGrpSpPr>
      <p:grpSpPr>
        <a:xfrm>
          <a:off x="0" y="0"/>
          <a:ext cx="0" cy="0"/>
          <a:chOff x="0" y="0"/>
          <a:chExt cx="0" cy="0"/>
        </a:xfrm>
      </p:grpSpPr>
      <p:sp>
        <p:nvSpPr>
          <p:cNvPr id="19" name="Espace réservé du texte 2">
            <a:extLst>
              <a:ext uri="{FF2B5EF4-FFF2-40B4-BE49-F238E27FC236}">
                <a16:creationId xmlns:a16="http://schemas.microsoft.com/office/drawing/2014/main" id="{E5093F38-EECA-D97D-904A-3D2E6E15FEFC}"/>
              </a:ext>
            </a:extLst>
          </p:cNvPr>
          <p:cNvSpPr>
            <a:spLocks noGrp="1"/>
          </p:cNvSpPr>
          <p:nvPr>
            <p:ph idx="1"/>
          </p:nvPr>
        </p:nvSpPr>
        <p:spPr>
          <a:xfrm>
            <a:off x="952500" y="1978025"/>
            <a:ext cx="10553700" cy="435133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29" name="Espace réservé du titre 11">
            <a:extLst>
              <a:ext uri="{FF2B5EF4-FFF2-40B4-BE49-F238E27FC236}">
                <a16:creationId xmlns:a16="http://schemas.microsoft.com/office/drawing/2014/main" id="{3B9A71E7-3CD1-E631-9562-047978F5C132}"/>
              </a:ext>
            </a:extLst>
          </p:cNvPr>
          <p:cNvSpPr>
            <a:spLocks noGrp="1"/>
          </p:cNvSpPr>
          <p:nvPr>
            <p:ph type="title"/>
          </p:nvPr>
        </p:nvSpPr>
        <p:spPr>
          <a:xfrm>
            <a:off x="952500" y="196509"/>
            <a:ext cx="8305800" cy="1325563"/>
          </a:xfrm>
          <a:prstGeom prst="rect">
            <a:avLst/>
          </a:prstGeom>
        </p:spPr>
        <p:txBody>
          <a:bodyPr vert="horz" lIns="91440" tIns="45720" rIns="91440" bIns="45720" rtlCol="0" anchor="ctr">
            <a:normAutofit/>
          </a:bodyPr>
          <a:lstStyle>
            <a:lvl1pPr>
              <a:defRPr sz="4000">
                <a:solidFill>
                  <a:srgbClr val="3C3937"/>
                </a:solidFill>
              </a:defRPr>
            </a:lvl1pPr>
          </a:lstStyle>
          <a:p>
            <a:pPr rtl="0"/>
            <a:r>
              <a:rPr lang="fr-FR" noProof="0" dirty="0"/>
              <a:t>Modifiez le style du titre</a:t>
            </a:r>
          </a:p>
        </p:txBody>
      </p:sp>
      <p:sp>
        <p:nvSpPr>
          <p:cNvPr id="36" name="Espace réservé du numéro de diapositive 5">
            <a:extLst>
              <a:ext uri="{FF2B5EF4-FFF2-40B4-BE49-F238E27FC236}">
                <a16:creationId xmlns:a16="http://schemas.microsoft.com/office/drawing/2014/main" id="{6C2E76BD-903F-0A97-765C-601AC8BBD060}"/>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Verdana" panose="020B0604030504040204" pitchFamily="34" charset="0"/>
                <a:ea typeface="Verdana" panose="020B0604030504040204" pitchFamily="34" charset="0"/>
              </a:defRPr>
            </a:lvl1pPr>
          </a:lstStyle>
          <a:p>
            <a:fld id="{294A09A9-5501-47C1-A89A-A340965A2BE2}" type="slidenum">
              <a:rPr lang="fr-FR" smtClean="0"/>
              <a:pPr/>
              <a:t>‹N°›</a:t>
            </a:fld>
            <a:endParaRPr lang="fr-FR"/>
          </a:p>
        </p:txBody>
      </p:sp>
      <p:cxnSp>
        <p:nvCxnSpPr>
          <p:cNvPr id="5" name="Connecteur droit 4">
            <a:extLst>
              <a:ext uri="{FF2B5EF4-FFF2-40B4-BE49-F238E27FC236}">
                <a16:creationId xmlns:a16="http://schemas.microsoft.com/office/drawing/2014/main" id="{1E8237E3-41D1-F764-A438-D7883CC4B111}"/>
              </a:ext>
            </a:extLst>
          </p:cNvPr>
          <p:cNvCxnSpPr>
            <a:cxnSpLocks/>
          </p:cNvCxnSpPr>
          <p:nvPr userDrawn="1"/>
        </p:nvCxnSpPr>
        <p:spPr>
          <a:xfrm>
            <a:off x="980873" y="1532662"/>
            <a:ext cx="3324427" cy="0"/>
          </a:xfrm>
          <a:prstGeom prst="line">
            <a:avLst/>
          </a:prstGeom>
          <a:ln w="101600">
            <a:solidFill>
              <a:srgbClr val="E9661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556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Ordre du jour">
    <p:spTree>
      <p:nvGrpSpPr>
        <p:cNvPr id="1" name=""/>
        <p:cNvGrpSpPr/>
        <p:nvPr/>
      </p:nvGrpSpPr>
      <p:grpSpPr>
        <a:xfrm>
          <a:off x="0" y="0"/>
          <a:ext cx="0" cy="0"/>
          <a:chOff x="0" y="0"/>
          <a:chExt cx="0" cy="0"/>
        </a:xfrm>
      </p:grpSpPr>
      <p:sp>
        <p:nvSpPr>
          <p:cNvPr id="19" name="Espace réservé du texte 2">
            <a:extLst>
              <a:ext uri="{FF2B5EF4-FFF2-40B4-BE49-F238E27FC236}">
                <a16:creationId xmlns:a16="http://schemas.microsoft.com/office/drawing/2014/main" id="{E5093F38-EECA-D97D-904A-3D2E6E15FEFC}"/>
              </a:ext>
            </a:extLst>
          </p:cNvPr>
          <p:cNvSpPr>
            <a:spLocks noGrp="1"/>
          </p:cNvSpPr>
          <p:nvPr>
            <p:ph idx="1"/>
          </p:nvPr>
        </p:nvSpPr>
        <p:spPr>
          <a:xfrm>
            <a:off x="952500" y="1978025"/>
            <a:ext cx="6934200" cy="435133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29" name="Espace réservé du titre 11">
            <a:extLst>
              <a:ext uri="{FF2B5EF4-FFF2-40B4-BE49-F238E27FC236}">
                <a16:creationId xmlns:a16="http://schemas.microsoft.com/office/drawing/2014/main" id="{3B9A71E7-3CD1-E631-9562-047978F5C132}"/>
              </a:ext>
            </a:extLst>
          </p:cNvPr>
          <p:cNvSpPr>
            <a:spLocks noGrp="1"/>
          </p:cNvSpPr>
          <p:nvPr>
            <p:ph type="title"/>
          </p:nvPr>
        </p:nvSpPr>
        <p:spPr>
          <a:xfrm>
            <a:off x="952500" y="196509"/>
            <a:ext cx="9818594" cy="1325563"/>
          </a:xfrm>
          <a:prstGeom prst="rect">
            <a:avLst/>
          </a:prstGeom>
        </p:spPr>
        <p:txBody>
          <a:bodyPr vert="horz" lIns="91440" tIns="45720" rIns="91440" bIns="45720" rtlCol="0" anchor="ctr">
            <a:normAutofit/>
          </a:bodyPr>
          <a:lstStyle>
            <a:lvl1pPr>
              <a:defRPr sz="4000">
                <a:solidFill>
                  <a:srgbClr val="3C3937"/>
                </a:solidFill>
              </a:defRPr>
            </a:lvl1pPr>
          </a:lstStyle>
          <a:p>
            <a:pPr rtl="0"/>
            <a:r>
              <a:rPr lang="fr-FR" noProof="0" dirty="0"/>
              <a:t>Modifiez le style du titre</a:t>
            </a:r>
          </a:p>
        </p:txBody>
      </p:sp>
      <p:pic>
        <p:nvPicPr>
          <p:cNvPr id="33" name="Image 32" descr="Une image contenant Police, Graphique, texte, graphisme&#10;&#10;Description générée automatiquement">
            <a:extLst>
              <a:ext uri="{FF2B5EF4-FFF2-40B4-BE49-F238E27FC236}">
                <a16:creationId xmlns:a16="http://schemas.microsoft.com/office/drawing/2014/main" id="{441B1E08-4265-18BE-C403-ED1FCF347D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395138" y="6319931"/>
            <a:ext cx="526923" cy="272228"/>
          </a:xfrm>
          <a:prstGeom prst="rect">
            <a:avLst/>
          </a:prstGeom>
        </p:spPr>
      </p:pic>
      <p:sp>
        <p:nvSpPr>
          <p:cNvPr id="36" name="Espace réservé du numéro de diapositive 5">
            <a:extLst>
              <a:ext uri="{FF2B5EF4-FFF2-40B4-BE49-F238E27FC236}">
                <a16:creationId xmlns:a16="http://schemas.microsoft.com/office/drawing/2014/main" id="{6C2E76BD-903F-0A97-765C-601AC8BBD060}"/>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Verdana" panose="020B0604030504040204" pitchFamily="34" charset="0"/>
                <a:ea typeface="Verdana" panose="020B0604030504040204" pitchFamily="34" charset="0"/>
              </a:defRPr>
            </a:lvl1pPr>
          </a:lstStyle>
          <a:p>
            <a:fld id="{294A09A9-5501-47C1-A89A-A340965A2BE2}" type="slidenum">
              <a:rPr lang="fr-FR" smtClean="0"/>
              <a:pPr/>
              <a:t>‹N°›</a:t>
            </a:fld>
            <a:endParaRPr lang="fr-FR"/>
          </a:p>
        </p:txBody>
      </p:sp>
      <p:cxnSp>
        <p:nvCxnSpPr>
          <p:cNvPr id="3" name="Connecteur droit 2">
            <a:extLst>
              <a:ext uri="{FF2B5EF4-FFF2-40B4-BE49-F238E27FC236}">
                <a16:creationId xmlns:a16="http://schemas.microsoft.com/office/drawing/2014/main" id="{6ADF4D9B-0FAB-BBAE-C20A-FED1E6456D05}"/>
              </a:ext>
            </a:extLst>
          </p:cNvPr>
          <p:cNvCxnSpPr>
            <a:cxnSpLocks/>
          </p:cNvCxnSpPr>
          <p:nvPr userDrawn="1"/>
        </p:nvCxnSpPr>
        <p:spPr>
          <a:xfrm>
            <a:off x="980873" y="1532662"/>
            <a:ext cx="3324427" cy="0"/>
          </a:xfrm>
          <a:prstGeom prst="line">
            <a:avLst/>
          </a:prstGeom>
          <a:ln w="101600">
            <a:solidFill>
              <a:srgbClr val="E96612"/>
            </a:solidFill>
          </a:ln>
        </p:spPr>
        <p:style>
          <a:lnRef idx="1">
            <a:schemeClr val="dk1"/>
          </a:lnRef>
          <a:fillRef idx="0">
            <a:schemeClr val="dk1"/>
          </a:fillRef>
          <a:effectRef idx="0">
            <a:schemeClr val="dk1"/>
          </a:effectRef>
          <a:fontRef idx="minor">
            <a:schemeClr val="tx1"/>
          </a:fontRef>
        </p:style>
      </p:cxnSp>
      <p:sp>
        <p:nvSpPr>
          <p:cNvPr id="4" name="Forme libre : forme 3">
            <a:extLst>
              <a:ext uri="{FF2B5EF4-FFF2-40B4-BE49-F238E27FC236}">
                <a16:creationId xmlns:a16="http://schemas.microsoft.com/office/drawing/2014/main" id="{382DBB2D-853D-698A-2986-3A1CB659E028}"/>
              </a:ext>
            </a:extLst>
          </p:cNvPr>
          <p:cNvSpPr/>
          <p:nvPr userDrawn="1"/>
        </p:nvSpPr>
        <p:spPr>
          <a:xfrm>
            <a:off x="4950459" y="1297865"/>
            <a:ext cx="7233548" cy="5571717"/>
          </a:xfrm>
          <a:custGeom>
            <a:avLst/>
            <a:gdLst>
              <a:gd name="connsiteX0" fmla="*/ 5672506 w 7879720"/>
              <a:gd name="connsiteY0" fmla="*/ 0 h 5571717"/>
              <a:gd name="connsiteX1" fmla="*/ 7076499 w 7879720"/>
              <a:gd name="connsiteY1" fmla="*/ 509965 h 5571717"/>
              <a:gd name="connsiteX2" fmla="*/ 7211335 w 7879720"/>
              <a:gd name="connsiteY2" fmla="*/ 633957 h 5571717"/>
              <a:gd name="connsiteX3" fmla="*/ 7230793 w 7879720"/>
              <a:gd name="connsiteY3" fmla="*/ 633957 h 5571717"/>
              <a:gd name="connsiteX4" fmla="*/ 7230793 w 7879720"/>
              <a:gd name="connsiteY4" fmla="*/ 651850 h 5571717"/>
              <a:gd name="connsiteX5" fmla="*/ 7233242 w 7879720"/>
              <a:gd name="connsiteY5" fmla="*/ 654103 h 5571717"/>
              <a:gd name="connsiteX6" fmla="*/ 7879720 w 7879720"/>
              <a:gd name="connsiteY6" fmla="*/ 2233245 h 5571717"/>
              <a:gd name="connsiteX7" fmla="*/ 7233242 w 7879720"/>
              <a:gd name="connsiteY7" fmla="*/ 3812388 h 5571717"/>
              <a:gd name="connsiteX8" fmla="*/ 7230793 w 7879720"/>
              <a:gd name="connsiteY8" fmla="*/ 3814640 h 5571717"/>
              <a:gd name="connsiteX9" fmla="*/ 7230793 w 7879720"/>
              <a:gd name="connsiteY9" fmla="*/ 5571717 h 5571717"/>
              <a:gd name="connsiteX10" fmla="*/ 0 w 7879720"/>
              <a:gd name="connsiteY10" fmla="*/ 5564683 h 5571717"/>
              <a:gd name="connsiteX11" fmla="*/ 3894997 w 7879720"/>
              <a:gd name="connsiteY11" fmla="*/ 913247 h 5571717"/>
              <a:gd name="connsiteX12" fmla="*/ 3969312 w 7879720"/>
              <a:gd name="connsiteY12" fmla="*/ 812694 h 5571717"/>
              <a:gd name="connsiteX13" fmla="*/ 4111770 w 7879720"/>
              <a:gd name="connsiteY13" fmla="*/ 654103 h 5571717"/>
              <a:gd name="connsiteX14" fmla="*/ 4112761 w 7879720"/>
              <a:gd name="connsiteY14" fmla="*/ 653191 h 5571717"/>
              <a:gd name="connsiteX15" fmla="*/ 4128867 w 7879720"/>
              <a:gd name="connsiteY15" fmla="*/ 633957 h 5571717"/>
              <a:gd name="connsiteX16" fmla="*/ 4133677 w 7879720"/>
              <a:gd name="connsiteY16" fmla="*/ 633957 h 5571717"/>
              <a:gd name="connsiteX17" fmla="*/ 4268513 w 7879720"/>
              <a:gd name="connsiteY17" fmla="*/ 509965 h 5571717"/>
              <a:gd name="connsiteX18" fmla="*/ 5672506 w 7879720"/>
              <a:gd name="connsiteY18" fmla="*/ 0 h 5571717"/>
              <a:gd name="connsiteX0" fmla="*/ 5672506 w 7233548"/>
              <a:gd name="connsiteY0" fmla="*/ 0 h 5571717"/>
              <a:gd name="connsiteX1" fmla="*/ 7076499 w 7233548"/>
              <a:gd name="connsiteY1" fmla="*/ 509965 h 5571717"/>
              <a:gd name="connsiteX2" fmla="*/ 7211335 w 7233548"/>
              <a:gd name="connsiteY2" fmla="*/ 633957 h 5571717"/>
              <a:gd name="connsiteX3" fmla="*/ 7230793 w 7233548"/>
              <a:gd name="connsiteY3" fmla="*/ 633957 h 5571717"/>
              <a:gd name="connsiteX4" fmla="*/ 7230793 w 7233548"/>
              <a:gd name="connsiteY4" fmla="*/ 651850 h 5571717"/>
              <a:gd name="connsiteX5" fmla="*/ 7233242 w 7233548"/>
              <a:gd name="connsiteY5" fmla="*/ 654103 h 5571717"/>
              <a:gd name="connsiteX6" fmla="*/ 7233242 w 7233548"/>
              <a:gd name="connsiteY6" fmla="*/ 3812388 h 5571717"/>
              <a:gd name="connsiteX7" fmla="*/ 7230793 w 7233548"/>
              <a:gd name="connsiteY7" fmla="*/ 3814640 h 5571717"/>
              <a:gd name="connsiteX8" fmla="*/ 7230793 w 7233548"/>
              <a:gd name="connsiteY8" fmla="*/ 5571717 h 5571717"/>
              <a:gd name="connsiteX9" fmla="*/ 0 w 7233548"/>
              <a:gd name="connsiteY9" fmla="*/ 5564683 h 5571717"/>
              <a:gd name="connsiteX10" fmla="*/ 3894997 w 7233548"/>
              <a:gd name="connsiteY10" fmla="*/ 913247 h 5571717"/>
              <a:gd name="connsiteX11" fmla="*/ 3969312 w 7233548"/>
              <a:gd name="connsiteY11" fmla="*/ 812694 h 5571717"/>
              <a:gd name="connsiteX12" fmla="*/ 4111770 w 7233548"/>
              <a:gd name="connsiteY12" fmla="*/ 654103 h 5571717"/>
              <a:gd name="connsiteX13" fmla="*/ 4112761 w 7233548"/>
              <a:gd name="connsiteY13" fmla="*/ 653191 h 5571717"/>
              <a:gd name="connsiteX14" fmla="*/ 4128867 w 7233548"/>
              <a:gd name="connsiteY14" fmla="*/ 633957 h 5571717"/>
              <a:gd name="connsiteX15" fmla="*/ 4133677 w 7233548"/>
              <a:gd name="connsiteY15" fmla="*/ 633957 h 5571717"/>
              <a:gd name="connsiteX16" fmla="*/ 4268513 w 7233548"/>
              <a:gd name="connsiteY16" fmla="*/ 509965 h 5571717"/>
              <a:gd name="connsiteX17" fmla="*/ 5672506 w 7233548"/>
              <a:gd name="connsiteY17" fmla="*/ 0 h 557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3548" h="5571717">
                <a:moveTo>
                  <a:pt x="5672506" y="0"/>
                </a:moveTo>
                <a:cubicBezTo>
                  <a:pt x="6205823" y="0"/>
                  <a:pt x="6694962" y="191379"/>
                  <a:pt x="7076499" y="509965"/>
                </a:cubicBezTo>
                <a:lnTo>
                  <a:pt x="7211335" y="633957"/>
                </a:lnTo>
                <a:lnTo>
                  <a:pt x="7230793" y="633957"/>
                </a:lnTo>
                <a:lnTo>
                  <a:pt x="7230793" y="651850"/>
                </a:lnTo>
                <a:lnTo>
                  <a:pt x="7233242" y="654103"/>
                </a:lnTo>
                <a:cubicBezTo>
                  <a:pt x="7233650" y="1180859"/>
                  <a:pt x="7233650" y="3285632"/>
                  <a:pt x="7233242" y="3812388"/>
                </a:cubicBezTo>
                <a:lnTo>
                  <a:pt x="7230793" y="3814640"/>
                </a:lnTo>
                <a:lnTo>
                  <a:pt x="7230793" y="5571717"/>
                </a:lnTo>
                <a:lnTo>
                  <a:pt x="0" y="5564683"/>
                </a:lnTo>
                <a:lnTo>
                  <a:pt x="3894997" y="913247"/>
                </a:lnTo>
                <a:lnTo>
                  <a:pt x="3969312" y="812694"/>
                </a:lnTo>
                <a:cubicBezTo>
                  <a:pt x="4014294" y="757546"/>
                  <a:pt x="4061842" y="704620"/>
                  <a:pt x="4111770" y="654103"/>
                </a:cubicBezTo>
                <a:lnTo>
                  <a:pt x="4112761" y="653191"/>
                </a:lnTo>
                <a:lnTo>
                  <a:pt x="4128867" y="633957"/>
                </a:lnTo>
                <a:lnTo>
                  <a:pt x="4133677" y="633957"/>
                </a:lnTo>
                <a:lnTo>
                  <a:pt x="4268513" y="509965"/>
                </a:lnTo>
                <a:cubicBezTo>
                  <a:pt x="4650049" y="191379"/>
                  <a:pt x="5139189" y="0"/>
                  <a:pt x="5672506" y="0"/>
                </a:cubicBezTo>
                <a:close/>
              </a:path>
            </a:pathLst>
          </a:cu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Tree>
    <p:extLst>
      <p:ext uri="{BB962C8B-B14F-4D97-AF65-F5344CB8AC3E}">
        <p14:creationId xmlns:p14="http://schemas.microsoft.com/office/powerpoint/2010/main" val="64813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4" name="Espace réservé d’image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lvl1pPr>
              <a:defRPr>
                <a:solidFill>
                  <a:srgbClr val="3C3937"/>
                </a:solidFill>
                <a:latin typeface="Verdana" panose="020B0604030504040204" pitchFamily="34" charset="0"/>
                <a:ea typeface="Verdana" panose="020B0604030504040204" pitchFamily="34" charset="0"/>
              </a:defRPr>
            </a:lvl1pPr>
          </a:lstStyle>
          <a:p>
            <a:pPr rtl="0"/>
            <a:r>
              <a:rPr lang="fr-FR" noProof="0"/>
              <a:t>Cliquez sur l'icône pour ajouter une image</a:t>
            </a:r>
            <a:endParaRPr lang="fr-FR" noProof="0" dirty="0"/>
          </a:p>
        </p:txBody>
      </p:sp>
      <p:sp>
        <p:nvSpPr>
          <p:cNvPr id="9" name="Titr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rgbClr val="3C3937"/>
                </a:solidFill>
                <a:latin typeface="Verdana" panose="020B0604030504040204" pitchFamily="34" charset="0"/>
                <a:ea typeface="Verdana" panose="020B0604030504040204" pitchFamily="34" charset="0"/>
              </a:defRPr>
            </a:lvl1pPr>
          </a:lstStyle>
          <a:p>
            <a:pPr rtl="0"/>
            <a:r>
              <a:rPr lang="fr-FR" noProof="0" dirty="0"/>
              <a:t>Modifiez le style du titre</a:t>
            </a:r>
          </a:p>
        </p:txBody>
      </p:sp>
      <p:sp>
        <p:nvSpPr>
          <p:cNvPr id="18" name="Espace réservé du texte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rgbClr val="3C3937"/>
                </a:solidFill>
                <a:latin typeface="Verdana" panose="020B0604030504040204" pitchFamily="34" charset="0"/>
                <a:ea typeface="Verdana" panose="020B0604030504040204" pitchFamily="34" charset="0"/>
              </a:defRPr>
            </a:lvl1pPr>
            <a:lvl2pPr>
              <a:defRPr sz="4000"/>
            </a:lvl2pPr>
            <a:lvl3pPr>
              <a:defRPr sz="4000"/>
            </a:lvl3pPr>
            <a:lvl4pPr>
              <a:defRPr sz="4000"/>
            </a:lvl4pPr>
            <a:lvl5pPr>
              <a:defRPr sz="4000"/>
            </a:lvl5pPr>
          </a:lstStyle>
          <a:p>
            <a:pPr lvl="0" rtl="0"/>
            <a:r>
              <a:rPr lang="fr-FR" noProof="0" dirty="0"/>
              <a:t>Cliquez pour modifier les styles du texte du masque</a:t>
            </a:r>
          </a:p>
        </p:txBody>
      </p:sp>
      <p:sp>
        <p:nvSpPr>
          <p:cNvPr id="4" name="Espace réservé du numéro de diapositive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lvl1pPr>
              <a:defRPr>
                <a:solidFill>
                  <a:srgbClr val="3C3937"/>
                </a:solidFill>
                <a:latin typeface="Verdana" panose="020B0604030504040204" pitchFamily="34" charset="0"/>
                <a:ea typeface="Verdana" panose="020B0604030504040204" pitchFamily="34" charset="0"/>
              </a:defRPr>
            </a:lvl1pPr>
          </a:lstStyle>
          <a:p>
            <a:fld id="{294A09A9-5501-47C1-A89A-A340965A2BE2}" type="slidenum">
              <a:rPr lang="fr-FR" smtClean="0"/>
              <a:pPr/>
              <a:t>‹N°›</a:t>
            </a:fld>
            <a:endParaRPr lang="fr-FR"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que">
    <p:bg>
      <p:bgPr>
        <a:solidFill>
          <a:schemeClr val="tx2"/>
        </a:solidFill>
        <a:effectLst/>
      </p:bgPr>
    </p:bg>
    <p:spTree>
      <p:nvGrpSpPr>
        <p:cNvPr id="1" name=""/>
        <p:cNvGrpSpPr/>
        <p:nvPr/>
      </p:nvGrpSpPr>
      <p:grpSpPr>
        <a:xfrm>
          <a:off x="0" y="0"/>
          <a:ext cx="0" cy="0"/>
          <a:chOff x="0" y="0"/>
          <a:chExt cx="0" cy="0"/>
        </a:xfrm>
      </p:grpSpPr>
      <p:sp>
        <p:nvSpPr>
          <p:cNvPr id="6" name="Espace réservé du graphique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latin typeface="Verdana" panose="020B0604030504040204" pitchFamily="34" charset="0"/>
                <a:ea typeface="Verdana" panose="020B0604030504040204" pitchFamily="34" charset="0"/>
              </a:defRPr>
            </a:lvl1pPr>
          </a:lstStyle>
          <a:p>
            <a:pPr rtl="0"/>
            <a:r>
              <a:rPr lang="fr-FR" noProof="0"/>
              <a:t>Cliquez sur l'icône pour ajouter un graphique</a:t>
            </a:r>
          </a:p>
        </p:txBody>
      </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2" y="397803"/>
            <a:ext cx="10275477" cy="610863"/>
          </a:xfrm>
          <a:prstGeom prst="rect">
            <a:avLst/>
          </a:prstGeom>
        </p:spPr>
        <p:txBody>
          <a:bodyPr lIns="0" tIns="0" rIns="0" bIns="0" rtlCol="0" anchor="b" anchorCtr="0">
            <a:normAutofit/>
          </a:bodyPr>
          <a:lstStyle>
            <a:lvl1pPr>
              <a:defRPr sz="4400" b="1" i="0">
                <a:solidFill>
                  <a:srgbClr val="3C3937"/>
                </a:solidFill>
                <a:latin typeface="Verdana" panose="020B0604030504040204" pitchFamily="34" charset="0"/>
                <a:ea typeface="Verdana" panose="020B0604030504040204" pitchFamily="34" charset="0"/>
              </a:defRPr>
            </a:lvl1pPr>
          </a:lstStyle>
          <a:p>
            <a:pPr rtl="0"/>
            <a:r>
              <a:rPr lang="fr-FR" noProof="0" dirty="0"/>
              <a:t>Cliquez pour modifier </a:t>
            </a:r>
          </a:p>
        </p:txBody>
      </p:sp>
      <p:sp>
        <p:nvSpPr>
          <p:cNvPr id="4" name="Espace réservé du numéro de diapositive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lvl1pPr>
              <a:defRPr>
                <a:solidFill>
                  <a:srgbClr val="3C3937"/>
                </a:solidFill>
                <a:latin typeface="Verdana" panose="020B0604030504040204" pitchFamily="34" charset="0"/>
                <a:ea typeface="Verdana" panose="020B0604030504040204" pitchFamily="34" charset="0"/>
              </a:defRPr>
            </a:lvl1pPr>
          </a:lstStyle>
          <a:p>
            <a:fld id="{294A09A9-5501-47C1-A89A-A340965A2BE2}" type="slidenum">
              <a:rPr lang="fr-FR" smtClean="0"/>
              <a:pPr/>
              <a:t>‹N°›</a:t>
            </a:fld>
            <a:endParaRPr lang="fr-FR" dirty="0"/>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12" name="Espace réservé du titre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fr-FR" noProof="0" dirty="0"/>
              <a:t>Modifiez le style du titre</a:t>
            </a:r>
          </a:p>
        </p:txBody>
      </p:sp>
      <p:sp>
        <p:nvSpPr>
          <p:cNvPr id="32" name="Espace réservé du numéro de diapositive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Verdana" panose="020B0604030504040204" pitchFamily="34" charset="0"/>
                <a:ea typeface="Verdana" panose="020B0604030504040204" pitchFamily="34" charset="0"/>
              </a:defRPr>
            </a:lvl1pPr>
          </a:lstStyle>
          <a:p>
            <a:fld id="{294A09A9-5501-47C1-A89A-A340965A2BE2}" type="slidenum">
              <a:rPr lang="fr-FR" smtClean="0"/>
              <a:pPr/>
              <a:t>‹N°›</a:t>
            </a:fld>
            <a:endParaRPr lang="fr-FR"/>
          </a:p>
        </p:txBody>
      </p:sp>
      <p:pic>
        <p:nvPicPr>
          <p:cNvPr id="2" name="Image 1" descr="Une image contenant Police, Graphique, texte, graphisme&#10;&#10;Description générée automatiquement">
            <a:extLst>
              <a:ext uri="{FF2B5EF4-FFF2-40B4-BE49-F238E27FC236}">
                <a16:creationId xmlns:a16="http://schemas.microsoft.com/office/drawing/2014/main" id="{DB4B818D-8271-66D5-6CFD-29537B57E86A}"/>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a:off x="11395138" y="6319931"/>
            <a:ext cx="526923" cy="272228"/>
          </a:xfrm>
          <a:prstGeom prst="rect">
            <a:avLst/>
          </a:prstGeom>
        </p:spPr>
      </p:pic>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659" r:id="rId3"/>
    <p:sldLayoutId id="2147483697" r:id="rId4"/>
    <p:sldLayoutId id="2147483693" r:id="rId5"/>
    <p:sldLayoutId id="2147483704" r:id="rId6"/>
    <p:sldLayoutId id="2147483701" r:id="rId7"/>
    <p:sldLayoutId id="2147483671" r:id="rId8"/>
    <p:sldLayoutId id="2147483673" r:id="rId9"/>
    <p:sldLayoutId id="2147483684" r:id="rId10"/>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annuairesante.ameli.fr/"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3.xml"/><Relationship Id="rId7" Type="http://schemas.openxmlformats.org/officeDocument/2006/relationships/slide" Target="slide24.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slide" Target="slide15.xml"/><Relationship Id="rId5" Type="http://schemas.openxmlformats.org/officeDocument/2006/relationships/slide" Target="slide9.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AB52D-6A1D-3834-118A-125CB35385BB}"/>
              </a:ext>
            </a:extLst>
          </p:cNvPr>
          <p:cNvSpPr>
            <a:spLocks noGrp="1"/>
          </p:cNvSpPr>
          <p:nvPr>
            <p:ph type="ctrTitle"/>
          </p:nvPr>
        </p:nvSpPr>
        <p:spPr>
          <a:xfrm>
            <a:off x="293298" y="1248019"/>
            <a:ext cx="7056407" cy="1876948"/>
          </a:xfrm>
        </p:spPr>
        <p:txBody>
          <a:bodyPr/>
          <a:lstStyle/>
          <a:p>
            <a:r>
              <a:rPr lang="fr-FR" dirty="0"/>
              <a:t>Mutuelle Communale </a:t>
            </a:r>
            <a:br>
              <a:rPr lang="fr-FR" dirty="0"/>
            </a:br>
            <a:r>
              <a:rPr lang="fr-FR" dirty="0"/>
              <a:t>CREGY LES MEAUX </a:t>
            </a:r>
          </a:p>
        </p:txBody>
      </p:sp>
      <p:sp>
        <p:nvSpPr>
          <p:cNvPr id="5" name="Espace réservé du texte 4">
            <a:extLst>
              <a:ext uri="{FF2B5EF4-FFF2-40B4-BE49-F238E27FC236}">
                <a16:creationId xmlns:a16="http://schemas.microsoft.com/office/drawing/2014/main" id="{01291C0B-94A3-860F-2344-93E3B7CF5C16}"/>
              </a:ext>
            </a:extLst>
          </p:cNvPr>
          <p:cNvSpPr>
            <a:spLocks noGrp="1"/>
          </p:cNvSpPr>
          <p:nvPr>
            <p:ph type="body" sz="quarter" idx="11"/>
          </p:nvPr>
        </p:nvSpPr>
        <p:spPr>
          <a:xfrm>
            <a:off x="4680426" y="3988534"/>
            <a:ext cx="2141867" cy="392200"/>
          </a:xfrm>
        </p:spPr>
        <p:txBody>
          <a:bodyPr/>
          <a:lstStyle/>
          <a:p>
            <a:r>
              <a:rPr lang="fr-FR" dirty="0"/>
              <a:t>Juin 2024</a:t>
            </a:r>
          </a:p>
        </p:txBody>
      </p:sp>
      <p:sp>
        <p:nvSpPr>
          <p:cNvPr id="3" name="Ellipse 2">
            <a:extLst>
              <a:ext uri="{FF2B5EF4-FFF2-40B4-BE49-F238E27FC236}">
                <a16:creationId xmlns:a16="http://schemas.microsoft.com/office/drawing/2014/main" id="{F4213FBB-5216-5F3C-978F-59CBD7B8A05C}"/>
              </a:ext>
            </a:extLst>
          </p:cNvPr>
          <p:cNvSpPr/>
          <p:nvPr/>
        </p:nvSpPr>
        <p:spPr>
          <a:xfrm>
            <a:off x="309360" y="5458923"/>
            <a:ext cx="489189" cy="504622"/>
          </a:xfrm>
          <a:prstGeom prst="ellipse">
            <a:avLst/>
          </a:prstGeom>
          <a:solidFill>
            <a:srgbClr val="F7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85460368-D2C2-EF75-CE55-89E4145E08B4}"/>
              </a:ext>
            </a:extLst>
          </p:cNvPr>
          <p:cNvSpPr/>
          <p:nvPr/>
        </p:nvSpPr>
        <p:spPr>
          <a:xfrm>
            <a:off x="305046" y="6065711"/>
            <a:ext cx="489189" cy="504622"/>
          </a:xfrm>
          <a:prstGeom prst="ellipse">
            <a:avLst/>
          </a:prstGeom>
          <a:solidFill>
            <a:srgbClr val="F7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noir, obscurité&#10;&#10;Description générée automatiquement">
            <a:extLst>
              <a:ext uri="{FF2B5EF4-FFF2-40B4-BE49-F238E27FC236}">
                <a16:creationId xmlns:a16="http://schemas.microsoft.com/office/drawing/2014/main" id="{91C594A9-5788-787D-C67C-E5E60ACCB329}"/>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09571" y="5551763"/>
            <a:ext cx="351884" cy="351884"/>
          </a:xfrm>
          <a:prstGeom prst="rect">
            <a:avLst/>
          </a:prstGeom>
        </p:spPr>
      </p:pic>
      <p:pic>
        <p:nvPicPr>
          <p:cNvPr id="8" name="Image 7" descr="Une image contenant noir, obscurité&#10;&#10;Description générée automatiquement">
            <a:extLst>
              <a:ext uri="{FF2B5EF4-FFF2-40B4-BE49-F238E27FC236}">
                <a16:creationId xmlns:a16="http://schemas.microsoft.com/office/drawing/2014/main" id="{D5C73270-7D6C-B8E2-2D14-63620DA457CA}"/>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09571" y="6177558"/>
            <a:ext cx="271222" cy="271222"/>
          </a:xfrm>
          <a:prstGeom prst="rect">
            <a:avLst/>
          </a:prstGeom>
        </p:spPr>
      </p:pic>
      <p:sp>
        <p:nvSpPr>
          <p:cNvPr id="9" name="ZoneTexte 8">
            <a:extLst>
              <a:ext uri="{FF2B5EF4-FFF2-40B4-BE49-F238E27FC236}">
                <a16:creationId xmlns:a16="http://schemas.microsoft.com/office/drawing/2014/main" id="{6E356E3D-A916-C2FF-8B06-E93FF63263E3}"/>
              </a:ext>
            </a:extLst>
          </p:cNvPr>
          <p:cNvSpPr txBox="1"/>
          <p:nvPr/>
        </p:nvSpPr>
        <p:spPr>
          <a:xfrm>
            <a:off x="1072054" y="5526568"/>
            <a:ext cx="3652163" cy="307777"/>
          </a:xfrm>
          <a:prstGeom prst="rect">
            <a:avLst/>
          </a:prstGeom>
          <a:noFill/>
        </p:spPr>
        <p:txBody>
          <a:bodyPr wrap="square" rtlCol="0">
            <a:spAutoFit/>
          </a:bodyPr>
          <a:lstStyle/>
          <a:p>
            <a:r>
              <a:rPr lang="fr-FR" sz="1400" b="0" dirty="0">
                <a:solidFill>
                  <a:srgbClr val="F7F3EE"/>
                </a:solidFill>
                <a:latin typeface="+mn-lt"/>
                <a:ea typeface="+mn-ea"/>
                <a:cs typeface="+mn-cs"/>
              </a:rPr>
              <a:t>Virginie.valente@francemutuelle.fr</a:t>
            </a:r>
          </a:p>
        </p:txBody>
      </p:sp>
      <p:sp>
        <p:nvSpPr>
          <p:cNvPr id="10" name="ZoneTexte 9">
            <a:extLst>
              <a:ext uri="{FF2B5EF4-FFF2-40B4-BE49-F238E27FC236}">
                <a16:creationId xmlns:a16="http://schemas.microsoft.com/office/drawing/2014/main" id="{0DC4EB48-29C2-AAF0-2255-5069CBEC1FB2}"/>
              </a:ext>
            </a:extLst>
          </p:cNvPr>
          <p:cNvSpPr txBox="1"/>
          <p:nvPr/>
        </p:nvSpPr>
        <p:spPr>
          <a:xfrm>
            <a:off x="1072054" y="6177558"/>
            <a:ext cx="2664374" cy="307777"/>
          </a:xfrm>
          <a:prstGeom prst="rect">
            <a:avLst/>
          </a:prstGeom>
          <a:noFill/>
        </p:spPr>
        <p:txBody>
          <a:bodyPr wrap="square" rtlCol="0">
            <a:spAutoFit/>
          </a:bodyPr>
          <a:lstStyle/>
          <a:p>
            <a:r>
              <a:rPr lang="fr-FR" sz="1400" b="0" dirty="0">
                <a:solidFill>
                  <a:srgbClr val="F7F3EE"/>
                </a:solidFill>
                <a:latin typeface="+mn-lt"/>
                <a:ea typeface="+mn-ea"/>
                <a:cs typeface="+mn-cs"/>
              </a:rPr>
              <a:t>06 86 58 22 28</a:t>
            </a:r>
          </a:p>
        </p:txBody>
      </p:sp>
    </p:spTree>
    <p:extLst>
      <p:ext uri="{BB962C8B-B14F-4D97-AF65-F5344CB8AC3E}">
        <p14:creationId xmlns:p14="http://schemas.microsoft.com/office/powerpoint/2010/main" val="114327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19">
            <a:extLst>
              <a:ext uri="{FF2B5EF4-FFF2-40B4-BE49-F238E27FC236}">
                <a16:creationId xmlns:a16="http://schemas.microsoft.com/office/drawing/2014/main" id="{119178C5-07FD-E432-2A34-A53CAB8D4273}"/>
              </a:ext>
            </a:extLst>
          </p:cNvPr>
          <p:cNvGraphicFramePr>
            <a:graphicFrameLocks noGrp="1"/>
          </p:cNvGraphicFramePr>
          <p:nvPr>
            <p:extLst>
              <p:ext uri="{D42A27DB-BD31-4B8C-83A1-F6EECF244321}">
                <p14:modId xmlns:p14="http://schemas.microsoft.com/office/powerpoint/2010/main" val="2482818485"/>
              </p:ext>
            </p:extLst>
          </p:nvPr>
        </p:nvGraphicFramePr>
        <p:xfrm>
          <a:off x="692942" y="1830679"/>
          <a:ext cx="10584658" cy="4304018"/>
        </p:xfrm>
        <a:graphic>
          <a:graphicData uri="http://schemas.openxmlformats.org/drawingml/2006/table">
            <a:tbl>
              <a:tblPr firstRow="1" bandRow="1">
                <a:tableStyleId>{5C22544A-7EE6-4342-B048-85BDC9FD1C3A}</a:tableStyleId>
              </a:tblPr>
              <a:tblGrid>
                <a:gridCol w="5098258">
                  <a:extLst>
                    <a:ext uri="{9D8B030D-6E8A-4147-A177-3AD203B41FA5}">
                      <a16:colId xmlns:a16="http://schemas.microsoft.com/office/drawing/2014/main" val="1863135064"/>
                    </a:ext>
                  </a:extLst>
                </a:gridCol>
                <a:gridCol w="1828800">
                  <a:extLst>
                    <a:ext uri="{9D8B030D-6E8A-4147-A177-3AD203B41FA5}">
                      <a16:colId xmlns:a16="http://schemas.microsoft.com/office/drawing/2014/main" val="893646142"/>
                    </a:ext>
                  </a:extLst>
                </a:gridCol>
                <a:gridCol w="1864659">
                  <a:extLst>
                    <a:ext uri="{9D8B030D-6E8A-4147-A177-3AD203B41FA5}">
                      <a16:colId xmlns:a16="http://schemas.microsoft.com/office/drawing/2014/main" val="3571115459"/>
                    </a:ext>
                  </a:extLst>
                </a:gridCol>
                <a:gridCol w="1792941">
                  <a:extLst>
                    <a:ext uri="{9D8B030D-6E8A-4147-A177-3AD203B41FA5}">
                      <a16:colId xmlns:a16="http://schemas.microsoft.com/office/drawing/2014/main" val="3481376927"/>
                    </a:ext>
                  </a:extLst>
                </a:gridCol>
              </a:tblGrid>
              <a:tr h="289199">
                <a:tc>
                  <a:txBody>
                    <a:bodyPr/>
                    <a:lstStyle/>
                    <a:p>
                      <a:pPr algn="l" fontAlgn="b"/>
                      <a:r>
                        <a:rPr lang="fr-FR" sz="1000" b="1" i="0" u="none" strike="noStrike" baseline="0" dirty="0">
                          <a:solidFill>
                            <a:schemeClr val="bg2">
                              <a:lumMod val="75000"/>
                            </a:schemeClr>
                          </a:solidFill>
                          <a:effectLst/>
                          <a:latin typeface="+mn-lt"/>
                        </a:rPr>
                        <a:t>Honoraires médicaux</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endParaRPr lang="fr-FR" sz="1100" b="0" i="0" u="none" strike="noStrike" dirty="0">
                        <a:solidFill>
                          <a:srgbClr val="000000"/>
                        </a:solidFill>
                        <a:effectLst/>
                        <a:latin typeface="Basis Grotesque Light" panose="020B0303030604040103" pitchFamily="34" charset="0"/>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Basis Grotesque Light" panose="020B0303030604040103" pitchFamily="34" charset="0"/>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Basis Grotesque Light" panose="020B0303030604040103" pitchFamily="34" charset="0"/>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42251317"/>
                  </a:ext>
                </a:extLst>
              </a:tr>
              <a:tr h="264321">
                <a:tc>
                  <a:txBody>
                    <a:bodyPr/>
                    <a:lstStyle/>
                    <a:p>
                      <a:pPr rtl="0"/>
                      <a:r>
                        <a:rPr lang="fr-FR" sz="1000" b="0" i="0" u="none" strike="noStrike" kern="1200" baseline="0" dirty="0">
                          <a:solidFill>
                            <a:schemeClr val="bg2">
                              <a:lumMod val="75000"/>
                            </a:schemeClr>
                          </a:solidFill>
                          <a:latin typeface="+mn-lt"/>
                          <a:ea typeface="+mn-ea"/>
                          <a:cs typeface="+mn-cs"/>
                        </a:rPr>
                        <a:t>Généraliste et spécialiste - DPTM </a:t>
                      </a:r>
                      <a:r>
                        <a:rPr lang="fr-FR" sz="1000" b="0" i="0" u="none" strike="noStrike" kern="1200" baseline="30000" dirty="0">
                          <a:solidFill>
                            <a:schemeClr val="bg2">
                              <a:lumMod val="75000"/>
                            </a:schemeClr>
                          </a:solidFill>
                          <a:latin typeface="+mn-lt"/>
                          <a:ea typeface="+mn-ea"/>
                          <a:cs typeface="+mn-cs"/>
                        </a:rPr>
                        <a:t>(1)</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130%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200%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782083358"/>
                  </a:ext>
                </a:extLst>
              </a:tr>
              <a:tr h="264321">
                <a:tc>
                  <a:txBody>
                    <a:bodyPr/>
                    <a:lstStyle/>
                    <a:p>
                      <a:pPr rtl="0"/>
                      <a:r>
                        <a:rPr lang="fr-FR" sz="1000" b="0" i="0" u="none" strike="noStrike" kern="1200" baseline="0" dirty="0">
                          <a:solidFill>
                            <a:schemeClr val="bg2">
                              <a:lumMod val="75000"/>
                            </a:schemeClr>
                          </a:solidFill>
                          <a:latin typeface="+mn-lt"/>
                          <a:ea typeface="+mn-ea"/>
                          <a:cs typeface="+mn-cs"/>
                        </a:rPr>
                        <a:t>Généraliste et spécialiste- hors DPTM </a:t>
                      </a:r>
                      <a:r>
                        <a:rPr lang="fr-FR" sz="1000" b="0" i="0" u="none" strike="noStrike" kern="1200" baseline="30000" dirty="0">
                          <a:solidFill>
                            <a:schemeClr val="bg2">
                              <a:lumMod val="75000"/>
                            </a:schemeClr>
                          </a:solidFill>
                          <a:latin typeface="+mn-lt"/>
                          <a:ea typeface="+mn-ea"/>
                          <a:cs typeface="+mn-cs"/>
                        </a:rPr>
                        <a:t>(1)</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110%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180%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95340362"/>
                  </a:ext>
                </a:extLst>
              </a:tr>
              <a:tr h="264321">
                <a:tc>
                  <a:txBody>
                    <a:bodyPr/>
                    <a:lstStyle/>
                    <a:p>
                      <a:pPr rtl="0"/>
                      <a:r>
                        <a:rPr lang="fr-FR" sz="1000" b="0" i="0" u="none" strike="noStrike" kern="1200" baseline="0" dirty="0">
                          <a:solidFill>
                            <a:schemeClr val="bg2">
                              <a:lumMod val="75000"/>
                            </a:schemeClr>
                          </a:solidFill>
                          <a:latin typeface="+mn-lt"/>
                          <a:ea typeface="+mn-ea"/>
                          <a:cs typeface="+mn-cs"/>
                        </a:rPr>
                        <a:t>Actes d’imagerie, actes techniques médicaux et d’échographie - DPTM </a:t>
                      </a:r>
                      <a:r>
                        <a:rPr lang="fr-FR" sz="1000" b="0" i="0" u="none" strike="noStrike" kern="1200" baseline="30000" dirty="0">
                          <a:solidFill>
                            <a:schemeClr val="bg2">
                              <a:lumMod val="75000"/>
                            </a:schemeClr>
                          </a:solidFill>
                          <a:latin typeface="+mn-lt"/>
                          <a:ea typeface="+mn-ea"/>
                          <a:cs typeface="+mn-cs"/>
                        </a:rPr>
                        <a:t>(1)</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130%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200%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767399292"/>
                  </a:ext>
                </a:extLst>
              </a:tr>
              <a:tr h="264321">
                <a:tc>
                  <a:txBody>
                    <a:bodyPr/>
                    <a:lstStyle/>
                    <a:p>
                      <a:pPr rtl="0"/>
                      <a:r>
                        <a:rPr lang="fr-FR" sz="1000" b="0" i="0" u="none" strike="noStrike" kern="1200" baseline="0" dirty="0">
                          <a:solidFill>
                            <a:schemeClr val="bg2">
                              <a:lumMod val="75000"/>
                            </a:schemeClr>
                          </a:solidFill>
                          <a:latin typeface="+mn-lt"/>
                          <a:ea typeface="+mn-ea"/>
                          <a:cs typeface="+mn-cs"/>
                        </a:rPr>
                        <a:t>Actes d’imagerie, actes techniques médicaux et d’échographie - hors DPTM </a:t>
                      </a:r>
                      <a:r>
                        <a:rPr lang="fr-FR" sz="1000" b="0" i="0" u="none" strike="noStrike" kern="1200" baseline="30000" dirty="0">
                          <a:solidFill>
                            <a:schemeClr val="bg2">
                              <a:lumMod val="75000"/>
                            </a:schemeClr>
                          </a:solidFill>
                          <a:latin typeface="+mn-lt"/>
                          <a:ea typeface="+mn-ea"/>
                          <a:cs typeface="+mn-cs"/>
                        </a:rPr>
                        <a:t>(1)</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110%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180%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8326256"/>
                  </a:ext>
                </a:extLst>
              </a:tr>
              <a:tr h="264321">
                <a:tc>
                  <a:txBody>
                    <a:bodyPr/>
                    <a:lstStyle/>
                    <a:p>
                      <a:pPr rtl="0"/>
                      <a:r>
                        <a:rPr lang="fr-FR" sz="1000" b="0" i="0" u="none" strike="noStrike" kern="1200" baseline="0" dirty="0">
                          <a:solidFill>
                            <a:schemeClr val="bg2">
                              <a:lumMod val="75000"/>
                            </a:schemeClr>
                          </a:solidFill>
                          <a:latin typeface="+mn-lt"/>
                          <a:ea typeface="+mn-ea"/>
                          <a:cs typeface="+mn-cs"/>
                        </a:rPr>
                        <a:t>Actes médicaux réalisés en cabinet -  DPTM </a:t>
                      </a:r>
                      <a:r>
                        <a:rPr lang="fr-FR" sz="1000" b="0" i="0" u="none" strike="noStrike" kern="1200" baseline="30000" dirty="0">
                          <a:solidFill>
                            <a:schemeClr val="bg2">
                              <a:lumMod val="75000"/>
                            </a:schemeClr>
                          </a:solidFill>
                          <a:latin typeface="+mn-lt"/>
                          <a:ea typeface="+mn-ea"/>
                          <a:cs typeface="+mn-cs"/>
                        </a:rPr>
                        <a:t>(1)</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130%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200%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4041088362"/>
                  </a:ext>
                </a:extLst>
              </a:tr>
              <a:tr h="264321">
                <a:tc>
                  <a:txBody>
                    <a:bodyPr/>
                    <a:lstStyle/>
                    <a:p>
                      <a:pPr rtl="0"/>
                      <a:r>
                        <a:rPr lang="fr-FR" sz="1000" b="0" i="0" u="none" strike="noStrike" kern="1200" baseline="0" dirty="0">
                          <a:solidFill>
                            <a:schemeClr val="bg2">
                              <a:lumMod val="75000"/>
                            </a:schemeClr>
                          </a:solidFill>
                          <a:latin typeface="+mn-lt"/>
                          <a:ea typeface="+mn-ea"/>
                          <a:cs typeface="+mn-cs"/>
                        </a:rPr>
                        <a:t>Actes médicaux réalisés en cabinet -  hors DPTM </a:t>
                      </a:r>
                      <a:r>
                        <a:rPr lang="fr-FR" sz="1000" b="0" i="0" u="none" strike="noStrike" kern="1200" baseline="30000" dirty="0">
                          <a:solidFill>
                            <a:schemeClr val="bg2">
                              <a:lumMod val="75000"/>
                            </a:schemeClr>
                          </a:solidFill>
                          <a:latin typeface="+mn-lt"/>
                          <a:ea typeface="+mn-ea"/>
                          <a:cs typeface="+mn-cs"/>
                        </a:rPr>
                        <a:t>(1)</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110%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180%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6430158"/>
                  </a:ext>
                </a:extLst>
              </a:tr>
              <a:tr h="264321">
                <a:tc>
                  <a:txBody>
                    <a:bodyPr/>
                    <a:lstStyle/>
                    <a:p>
                      <a:pPr rtl="0"/>
                      <a:r>
                        <a:rPr lang="fr-FR" sz="1000" b="1" i="0" u="none" strike="noStrike" kern="1200" baseline="0" dirty="0">
                          <a:solidFill>
                            <a:schemeClr val="bg2">
                              <a:lumMod val="75000"/>
                            </a:schemeClr>
                          </a:solidFill>
                          <a:latin typeface="+mn-lt"/>
                          <a:ea typeface="+mn-ea"/>
                          <a:cs typeface="+mn-cs"/>
                        </a:rPr>
                        <a:t>Médicaments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4133307389"/>
                  </a:ext>
                </a:extLst>
              </a:tr>
              <a:tr h="264321">
                <a:tc>
                  <a:txBody>
                    <a:bodyPr/>
                    <a:lstStyle/>
                    <a:p>
                      <a:pPr rtl="0"/>
                      <a:r>
                        <a:rPr lang="fr-FR" sz="1000" b="0" i="0" u="none" strike="noStrike" kern="1200" baseline="0" dirty="0">
                          <a:solidFill>
                            <a:schemeClr val="bg2">
                              <a:lumMod val="75000"/>
                            </a:schemeClr>
                          </a:solidFill>
                          <a:latin typeface="+mn-lt"/>
                          <a:ea typeface="+mn-ea"/>
                          <a:cs typeface="+mn-cs"/>
                        </a:rPr>
                        <a:t>Prescrits mais non pris en charge par la Sécurité sociale </a:t>
                      </a:r>
                      <a:r>
                        <a:rPr lang="fr-FR" sz="1000" b="0" i="0" u="none" strike="noStrike" kern="1200" baseline="30000" dirty="0">
                          <a:solidFill>
                            <a:schemeClr val="bg2">
                              <a:lumMod val="75000"/>
                            </a:schemeClr>
                          </a:solidFill>
                          <a:latin typeface="+mn-lt"/>
                          <a:ea typeface="+mn-ea"/>
                          <a:cs typeface="+mn-cs"/>
                        </a:rPr>
                        <a:t>(2)</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30 €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10370178"/>
                  </a:ext>
                </a:extLst>
              </a:tr>
              <a:tr h="264321">
                <a:tc>
                  <a:txBody>
                    <a:bodyPr/>
                    <a:lstStyle/>
                    <a:p>
                      <a:pPr rtl="0"/>
                      <a:r>
                        <a:rPr lang="fr-FR" sz="1000" b="0" i="0" u="none" strike="noStrike" kern="1200" baseline="0" dirty="0">
                          <a:solidFill>
                            <a:schemeClr val="bg2">
                              <a:lumMod val="75000"/>
                            </a:schemeClr>
                          </a:solidFill>
                          <a:latin typeface="+mn-lt"/>
                          <a:ea typeface="+mn-ea"/>
                          <a:cs typeface="+mn-cs"/>
                        </a:rPr>
                        <a:t>Forfait pilule contraceptive non pris en charge par la Sécurité sociale </a:t>
                      </a:r>
                      <a:r>
                        <a:rPr lang="fr-FR" sz="1000" b="0" i="0" u="none" strike="noStrike" kern="1200" baseline="30000" dirty="0">
                          <a:solidFill>
                            <a:schemeClr val="bg2">
                              <a:lumMod val="75000"/>
                            </a:schemeClr>
                          </a:solidFill>
                          <a:latin typeface="+mn-lt"/>
                          <a:ea typeface="+mn-ea"/>
                          <a:cs typeface="+mn-cs"/>
                        </a:rPr>
                        <a:t>(2)</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50 €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50 €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807660930"/>
                  </a:ext>
                </a:extLst>
              </a:tr>
              <a:tr h="264321">
                <a:tc>
                  <a:txBody>
                    <a:bodyPr/>
                    <a:lstStyle/>
                    <a:p>
                      <a:pPr algn="l" fontAlgn="b"/>
                      <a:r>
                        <a:rPr lang="fr-FR" sz="1000" b="1" i="0" u="none" strike="noStrike" baseline="0" dirty="0">
                          <a:solidFill>
                            <a:schemeClr val="bg2">
                              <a:lumMod val="75000"/>
                            </a:schemeClr>
                          </a:solidFill>
                          <a:effectLst/>
                          <a:latin typeface="+mn-lt"/>
                        </a:rPr>
                        <a:t>Analyses et examens de laboratoire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130%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200%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870612561"/>
                  </a:ext>
                </a:extLst>
              </a:tr>
              <a:tr h="264321">
                <a:tc>
                  <a:txBody>
                    <a:bodyPr/>
                    <a:lstStyle/>
                    <a:p>
                      <a:pPr algn="l" fontAlgn="b"/>
                      <a:r>
                        <a:rPr lang="fr-FR" sz="1000" b="1" i="0" u="none" strike="noStrike" baseline="0" dirty="0">
                          <a:solidFill>
                            <a:schemeClr val="bg2">
                              <a:lumMod val="75000"/>
                            </a:schemeClr>
                          </a:solidFill>
                          <a:effectLst/>
                          <a:latin typeface="+mn-lt"/>
                        </a:rPr>
                        <a:t>Honoraires paramédicaux</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130%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200%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981576373"/>
                  </a:ext>
                </a:extLst>
              </a:tr>
              <a:tr h="264321">
                <a:tc>
                  <a:txBody>
                    <a:bodyPr/>
                    <a:lstStyle/>
                    <a:p>
                      <a:pPr algn="l" fontAlgn="b"/>
                      <a:r>
                        <a:rPr lang="fr-FR" sz="1000" b="1" i="0" u="none" strike="noStrike" baseline="0" dirty="0">
                          <a:solidFill>
                            <a:schemeClr val="bg2">
                              <a:lumMod val="75000"/>
                            </a:schemeClr>
                          </a:solidFill>
                          <a:effectLst/>
                          <a:latin typeface="+mn-lt"/>
                        </a:rPr>
                        <a:t>Matériel médical</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130%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200%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904383627"/>
                  </a:ext>
                </a:extLst>
              </a:tr>
              <a:tr h="264321">
                <a:tc>
                  <a:txBody>
                    <a:bodyPr/>
                    <a:lstStyle/>
                    <a:p>
                      <a:pPr algn="l" fontAlgn="b"/>
                      <a:r>
                        <a:rPr lang="fr-FR" sz="1000" b="1" i="0" u="none" strike="noStrike" baseline="0" dirty="0">
                          <a:solidFill>
                            <a:schemeClr val="bg2">
                              <a:lumMod val="75000"/>
                            </a:schemeClr>
                          </a:solidFill>
                          <a:effectLst/>
                          <a:latin typeface="+mn-lt"/>
                        </a:rPr>
                        <a:t>Frais de transport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792513551"/>
                  </a:ext>
                </a:extLst>
              </a:tr>
              <a:tr h="264321">
                <a:tc>
                  <a:txBody>
                    <a:bodyPr/>
                    <a:lstStyle/>
                    <a:p>
                      <a:pPr algn="l" fontAlgn="b"/>
                      <a:r>
                        <a:rPr lang="fr-FR" sz="1000" b="1" i="0" u="none" strike="noStrike" baseline="0" dirty="0">
                          <a:solidFill>
                            <a:schemeClr val="bg2">
                              <a:lumMod val="75000"/>
                            </a:schemeClr>
                          </a:solidFill>
                          <a:effectLst/>
                          <a:latin typeface="+mn-lt"/>
                        </a:rPr>
                        <a:t>Séances de psychologue prises en charge par la Sécurité Sociale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2887903390"/>
                  </a:ext>
                </a:extLst>
              </a:tr>
              <a:tr h="264321">
                <a:tc>
                  <a:txBody>
                    <a:bodyPr/>
                    <a:lstStyle/>
                    <a:p>
                      <a:pPr rtl="0"/>
                      <a:r>
                        <a:rPr lang="fr-FR" sz="1000" b="1" i="0" u="none" strike="noStrike" kern="1200" baseline="0" dirty="0">
                          <a:solidFill>
                            <a:schemeClr val="bg2">
                              <a:lumMod val="75000"/>
                            </a:schemeClr>
                          </a:solidFill>
                          <a:latin typeface="+mn-lt"/>
                          <a:ea typeface="+mn-ea"/>
                          <a:cs typeface="+mn-cs"/>
                        </a:rPr>
                        <a:t>Soins à l’étranger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rtl="0"/>
                      <a:r>
                        <a:rPr lang="fr-FR" sz="1000" b="0" i="0" u="none" strike="noStrike" kern="1200" baseline="0" dirty="0">
                          <a:solidFill>
                            <a:schemeClr val="bg2">
                              <a:lumMod val="75000"/>
                            </a:schemeClr>
                          </a:solidFill>
                          <a:latin typeface="+mn-lt"/>
                          <a:ea typeface="+mn-ea"/>
                          <a:cs typeface="+mn-cs"/>
                        </a:rPr>
                        <a:t>Sécurité sociale + 25% </a:t>
                      </a:r>
                    </a:p>
                    <a:p>
                      <a:pPr algn="ctr" rtl="0"/>
                      <a:r>
                        <a:rPr lang="fr-FR" sz="1000" b="0" i="0" u="none" strike="noStrike" kern="1200" baseline="0" dirty="0">
                          <a:solidFill>
                            <a:schemeClr val="bg2">
                              <a:lumMod val="75000"/>
                            </a:schemeClr>
                          </a:solidFill>
                          <a:latin typeface="+mn-lt"/>
                          <a:ea typeface="+mn-ea"/>
                          <a:cs typeface="+mn-cs"/>
                        </a:rPr>
                        <a:t>(min 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rtl="0"/>
                      <a:r>
                        <a:rPr lang="fr-FR" sz="1000" b="0" i="0" u="none" strike="noStrike" kern="1200" baseline="0" dirty="0">
                          <a:solidFill>
                            <a:schemeClr val="bg2">
                              <a:lumMod val="75000"/>
                            </a:schemeClr>
                          </a:solidFill>
                          <a:latin typeface="+mn-lt"/>
                          <a:ea typeface="+mn-ea"/>
                          <a:cs typeface="+mn-cs"/>
                        </a:rPr>
                        <a:t>Sécurité sociale + 25% </a:t>
                      </a:r>
                    </a:p>
                    <a:p>
                      <a:pPr algn="ctr" rtl="0"/>
                      <a:r>
                        <a:rPr lang="fr-FR" sz="1000" b="0" i="0" u="none" strike="noStrike" kern="1200" baseline="0" dirty="0">
                          <a:solidFill>
                            <a:schemeClr val="bg2">
                              <a:lumMod val="75000"/>
                            </a:schemeClr>
                          </a:solidFill>
                          <a:latin typeface="+mn-lt"/>
                          <a:ea typeface="+mn-ea"/>
                          <a:cs typeface="+mn-cs"/>
                        </a:rPr>
                        <a:t>(min 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rtl="0"/>
                      <a:r>
                        <a:rPr lang="fr-FR" sz="1000" b="0" i="0" u="none" strike="noStrike" kern="1200" baseline="0" dirty="0">
                          <a:solidFill>
                            <a:schemeClr val="bg2">
                              <a:lumMod val="75000"/>
                            </a:schemeClr>
                          </a:solidFill>
                          <a:latin typeface="+mn-lt"/>
                          <a:ea typeface="+mn-ea"/>
                          <a:cs typeface="+mn-cs"/>
                        </a:rPr>
                        <a:t>Sécurité sociale + 25% </a:t>
                      </a:r>
                    </a:p>
                    <a:p>
                      <a:pPr algn="ctr" rtl="0"/>
                      <a:r>
                        <a:rPr lang="fr-FR" sz="1000" b="0" i="0" u="none" strike="noStrike" kern="1200" baseline="0" dirty="0">
                          <a:solidFill>
                            <a:schemeClr val="bg2">
                              <a:lumMod val="75000"/>
                            </a:schemeClr>
                          </a:solidFill>
                          <a:latin typeface="+mn-lt"/>
                          <a:ea typeface="+mn-ea"/>
                          <a:cs typeface="+mn-cs"/>
                        </a:rPr>
                        <a:t>(min 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992190412"/>
                  </a:ext>
                </a:extLst>
              </a:tr>
            </a:tbl>
          </a:graphicData>
        </a:graphic>
      </p:graphicFrame>
      <p:sp>
        <p:nvSpPr>
          <p:cNvPr id="8" name="ZoneTexte 7">
            <a:extLst>
              <a:ext uri="{FF2B5EF4-FFF2-40B4-BE49-F238E27FC236}">
                <a16:creationId xmlns:a16="http://schemas.microsoft.com/office/drawing/2014/main" id="{B5E200C7-44A5-B60D-BC94-4DD91C844A52}"/>
              </a:ext>
            </a:extLst>
          </p:cNvPr>
          <p:cNvSpPr txBox="1"/>
          <p:nvPr/>
        </p:nvSpPr>
        <p:spPr>
          <a:xfrm>
            <a:off x="586005" y="1379568"/>
            <a:ext cx="3568098" cy="369332"/>
          </a:xfrm>
          <a:prstGeom prst="rect">
            <a:avLst/>
          </a:prstGeom>
          <a:noFill/>
        </p:spPr>
        <p:txBody>
          <a:bodyPr wrap="square" rtlCol="0">
            <a:spAutoFit/>
          </a:bodyPr>
          <a:lstStyle/>
          <a:p>
            <a:r>
              <a:rPr lang="fr-FR" dirty="0"/>
              <a:t>SOINS COURANTS</a:t>
            </a:r>
          </a:p>
        </p:txBody>
      </p:sp>
      <p:sp>
        <p:nvSpPr>
          <p:cNvPr id="9" name="ZoneTexte 8">
            <a:extLst>
              <a:ext uri="{FF2B5EF4-FFF2-40B4-BE49-F238E27FC236}">
                <a16:creationId xmlns:a16="http://schemas.microsoft.com/office/drawing/2014/main" id="{D7CB21B1-2687-1EB9-35BE-D0D12901E584}"/>
              </a:ext>
            </a:extLst>
          </p:cNvPr>
          <p:cNvSpPr txBox="1"/>
          <p:nvPr/>
        </p:nvSpPr>
        <p:spPr>
          <a:xfrm>
            <a:off x="586005" y="6179046"/>
            <a:ext cx="9846721" cy="646331"/>
          </a:xfrm>
          <a:prstGeom prst="rect">
            <a:avLst/>
          </a:prstGeom>
          <a:noFill/>
        </p:spPr>
        <p:txBody>
          <a:bodyPr wrap="square" rtlCol="0">
            <a:spAutoFit/>
          </a:bodyPr>
          <a:lstStyle/>
          <a:p>
            <a:r>
              <a:rPr lang="fr-FR" sz="900" baseline="30000" dirty="0">
                <a:solidFill>
                  <a:schemeClr val="bg2">
                    <a:lumMod val="75000"/>
                  </a:schemeClr>
                </a:solidFill>
              </a:rPr>
              <a:t>(1) </a:t>
            </a:r>
            <a:r>
              <a:rPr lang="fr-FR" sz="900" dirty="0">
                <a:solidFill>
                  <a:schemeClr val="bg2">
                    <a:lumMod val="75000"/>
                  </a:schemeClr>
                </a:solidFill>
              </a:rPr>
              <a:t>Le DPTM (dispositif de pratique tarifaire maîtrisée) regroupe l'OPTAM (Option pratique tarifaire maîtrisée) et l'OPTAM-CO pour les chirurgiens et les obstétriciens. Ce dispositif signé entre l’Assurance Maladie et des médecins engage à une limitation des dépassements d'honoraires et à une amélioration du remboursement par la Sécurité sociale et par la mutuelle. Pour savoir si votre médecin a pris part à ce dispositif, connectez-vous sur le site </a:t>
            </a:r>
            <a:r>
              <a:rPr lang="fr-FR" sz="900" dirty="0">
                <a:solidFill>
                  <a:schemeClr val="bg2">
                    <a:lumMod val="75000"/>
                  </a:schemeClr>
                </a:solidFill>
                <a:hlinkClick r:id="rId2">
                  <a:extLst>
                    <a:ext uri="{A12FA001-AC4F-418D-AE19-62706E023703}">
                      <ahyp:hlinkClr xmlns:ahyp="http://schemas.microsoft.com/office/drawing/2018/hyperlinkcolor" val="tx"/>
                    </a:ext>
                  </a:extLst>
                </a:hlinkClick>
              </a:rPr>
              <a:t>http://annuairesante.ameli.fr</a:t>
            </a:r>
            <a:r>
              <a:rPr lang="fr-FR" sz="900" dirty="0">
                <a:solidFill>
                  <a:schemeClr val="bg2">
                    <a:lumMod val="75000"/>
                  </a:schemeClr>
                </a:solidFill>
              </a:rPr>
              <a:t>. </a:t>
            </a:r>
            <a:r>
              <a:rPr lang="fr-FR" sz="900" baseline="30000" dirty="0">
                <a:solidFill>
                  <a:schemeClr val="bg2">
                    <a:lumMod val="75000"/>
                  </a:schemeClr>
                </a:solidFill>
              </a:rPr>
              <a:t>(2)</a:t>
            </a:r>
            <a:r>
              <a:rPr lang="fr-FR" sz="900" dirty="0">
                <a:solidFill>
                  <a:schemeClr val="bg2">
                    <a:lumMod val="75000"/>
                  </a:schemeClr>
                </a:solidFill>
              </a:rPr>
              <a:t>Montant maximum par année civile (du 1er janvier au 31 décembre).</a:t>
            </a:r>
          </a:p>
        </p:txBody>
      </p:sp>
      <p:sp>
        <p:nvSpPr>
          <p:cNvPr id="11" name="Rectangle : coins arrondis 10">
            <a:extLst>
              <a:ext uri="{FF2B5EF4-FFF2-40B4-BE49-F238E27FC236}">
                <a16:creationId xmlns:a16="http://schemas.microsoft.com/office/drawing/2014/main" id="{B963FB96-6820-6461-8EE0-6D352531A739}"/>
              </a:ext>
            </a:extLst>
          </p:cNvPr>
          <p:cNvSpPr/>
          <p:nvPr/>
        </p:nvSpPr>
        <p:spPr>
          <a:xfrm>
            <a:off x="5284176" y="1290925"/>
            <a:ext cx="6230906" cy="467452"/>
          </a:xfrm>
          <a:prstGeom prst="roundRect">
            <a:avLst>
              <a:gd name="adj" fmla="val 50000"/>
            </a:avLst>
          </a:prstGeom>
          <a:gradFill>
            <a:gsLst>
              <a:gs pos="0">
                <a:schemeClr val="tx1"/>
              </a:gs>
              <a:gs pos="100000">
                <a:srgbClr val="E42839"/>
              </a:gs>
            </a:gsLst>
            <a:lin ang="0" scaled="0"/>
          </a:gra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8D55EDC-22BE-07E9-82CE-AE0E319BFB49}"/>
              </a:ext>
            </a:extLst>
          </p:cNvPr>
          <p:cNvSpPr txBox="1"/>
          <p:nvPr/>
        </p:nvSpPr>
        <p:spPr>
          <a:xfrm>
            <a:off x="5934633" y="1366075"/>
            <a:ext cx="1649506" cy="307777"/>
          </a:xfrm>
          <a:prstGeom prst="rect">
            <a:avLst/>
          </a:prstGeom>
          <a:noFill/>
        </p:spPr>
        <p:txBody>
          <a:bodyPr wrap="square" rtlCol="0">
            <a:spAutoFit/>
          </a:bodyPr>
          <a:lstStyle/>
          <a:p>
            <a:pPr algn="ctr"/>
            <a:r>
              <a:rPr lang="fr-FR" sz="1400" dirty="0">
                <a:solidFill>
                  <a:schemeClr val="tx2"/>
                </a:solidFill>
              </a:rPr>
              <a:t>MCO1</a:t>
            </a:r>
          </a:p>
        </p:txBody>
      </p:sp>
      <p:sp>
        <p:nvSpPr>
          <p:cNvPr id="14" name="ZoneTexte 13">
            <a:extLst>
              <a:ext uri="{FF2B5EF4-FFF2-40B4-BE49-F238E27FC236}">
                <a16:creationId xmlns:a16="http://schemas.microsoft.com/office/drawing/2014/main" id="{71F8A3E5-A44B-DD82-8457-51B532AF7BEB}"/>
              </a:ext>
            </a:extLst>
          </p:cNvPr>
          <p:cNvSpPr txBox="1"/>
          <p:nvPr/>
        </p:nvSpPr>
        <p:spPr>
          <a:xfrm>
            <a:off x="7766228" y="1356251"/>
            <a:ext cx="1738869" cy="307777"/>
          </a:xfrm>
          <a:prstGeom prst="rect">
            <a:avLst/>
          </a:prstGeom>
          <a:noFill/>
        </p:spPr>
        <p:txBody>
          <a:bodyPr wrap="square" rtlCol="0">
            <a:spAutoFit/>
          </a:bodyPr>
          <a:lstStyle/>
          <a:p>
            <a:pPr algn="ctr"/>
            <a:r>
              <a:rPr lang="fr-FR" sz="1400" dirty="0">
                <a:solidFill>
                  <a:schemeClr val="tx2"/>
                </a:solidFill>
              </a:rPr>
              <a:t>MCO2</a:t>
            </a:r>
            <a:endParaRPr lang="fr-FR" sz="1050" dirty="0">
              <a:solidFill>
                <a:schemeClr val="tx2"/>
              </a:solidFill>
            </a:endParaRPr>
          </a:p>
        </p:txBody>
      </p:sp>
      <p:sp>
        <p:nvSpPr>
          <p:cNvPr id="15" name="ZoneTexte 14">
            <a:extLst>
              <a:ext uri="{FF2B5EF4-FFF2-40B4-BE49-F238E27FC236}">
                <a16:creationId xmlns:a16="http://schemas.microsoft.com/office/drawing/2014/main" id="{4D960DEA-1C28-9163-33B3-6C324CDCD900}"/>
              </a:ext>
            </a:extLst>
          </p:cNvPr>
          <p:cNvSpPr txBox="1"/>
          <p:nvPr/>
        </p:nvSpPr>
        <p:spPr>
          <a:xfrm>
            <a:off x="9552714" y="1374418"/>
            <a:ext cx="1738869" cy="307777"/>
          </a:xfrm>
          <a:prstGeom prst="rect">
            <a:avLst/>
          </a:prstGeom>
          <a:noFill/>
        </p:spPr>
        <p:txBody>
          <a:bodyPr wrap="square" rtlCol="0">
            <a:spAutoFit/>
          </a:bodyPr>
          <a:lstStyle/>
          <a:p>
            <a:pPr algn="ctr"/>
            <a:r>
              <a:rPr lang="fr-FR" sz="1400" dirty="0">
                <a:solidFill>
                  <a:schemeClr val="tx2"/>
                </a:solidFill>
              </a:rPr>
              <a:t>MCO3</a:t>
            </a:r>
          </a:p>
        </p:txBody>
      </p:sp>
      <p:sp>
        <p:nvSpPr>
          <p:cNvPr id="16" name="Titre 3">
            <a:extLst>
              <a:ext uri="{FF2B5EF4-FFF2-40B4-BE49-F238E27FC236}">
                <a16:creationId xmlns:a16="http://schemas.microsoft.com/office/drawing/2014/main" id="{5D5BCDD3-E67C-183D-D4A3-892053A6F949}"/>
              </a:ext>
            </a:extLst>
          </p:cNvPr>
          <p:cNvSpPr>
            <a:spLocks noGrp="1"/>
          </p:cNvSpPr>
          <p:nvPr>
            <p:ph type="title"/>
          </p:nvPr>
        </p:nvSpPr>
        <p:spPr>
          <a:xfrm>
            <a:off x="582210" y="121989"/>
            <a:ext cx="9484815" cy="664180"/>
          </a:xfrm>
        </p:spPr>
        <p:txBody>
          <a:bodyPr>
            <a:normAutofit/>
          </a:bodyPr>
          <a:lstStyle/>
          <a:p>
            <a:r>
              <a:rPr lang="fr-FR" sz="2800" dirty="0"/>
              <a:t>Notre solution santé 2024</a:t>
            </a:r>
          </a:p>
        </p:txBody>
      </p:sp>
    </p:spTree>
    <p:extLst>
      <p:ext uri="{BB962C8B-B14F-4D97-AF65-F5344CB8AC3E}">
        <p14:creationId xmlns:p14="http://schemas.microsoft.com/office/powerpoint/2010/main" val="2907349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B963FB96-6820-6461-8EE0-6D352531A739}"/>
              </a:ext>
            </a:extLst>
          </p:cNvPr>
          <p:cNvSpPr/>
          <p:nvPr/>
        </p:nvSpPr>
        <p:spPr>
          <a:xfrm>
            <a:off x="5284176" y="1290925"/>
            <a:ext cx="6230906" cy="467452"/>
          </a:xfrm>
          <a:prstGeom prst="roundRect">
            <a:avLst>
              <a:gd name="adj" fmla="val 50000"/>
            </a:avLst>
          </a:prstGeom>
          <a:gradFill>
            <a:gsLst>
              <a:gs pos="0">
                <a:schemeClr val="tx1"/>
              </a:gs>
              <a:gs pos="100000">
                <a:srgbClr val="E42839"/>
              </a:gs>
            </a:gsLst>
            <a:lin ang="0" scaled="0"/>
          </a:gra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8D55EDC-22BE-07E9-82CE-AE0E319BFB49}"/>
              </a:ext>
            </a:extLst>
          </p:cNvPr>
          <p:cNvSpPr txBox="1"/>
          <p:nvPr/>
        </p:nvSpPr>
        <p:spPr>
          <a:xfrm>
            <a:off x="5934633" y="1366075"/>
            <a:ext cx="1649506" cy="307777"/>
          </a:xfrm>
          <a:prstGeom prst="rect">
            <a:avLst/>
          </a:prstGeom>
          <a:noFill/>
        </p:spPr>
        <p:txBody>
          <a:bodyPr wrap="square" rtlCol="0">
            <a:spAutoFit/>
          </a:bodyPr>
          <a:lstStyle/>
          <a:p>
            <a:pPr algn="ctr"/>
            <a:r>
              <a:rPr lang="fr-FR" sz="1400" dirty="0">
                <a:solidFill>
                  <a:schemeClr val="tx2"/>
                </a:solidFill>
              </a:rPr>
              <a:t>MCO1</a:t>
            </a:r>
            <a:endParaRPr lang="fr-FR" sz="1050" dirty="0">
              <a:solidFill>
                <a:schemeClr val="tx2"/>
              </a:solidFill>
            </a:endParaRPr>
          </a:p>
        </p:txBody>
      </p:sp>
      <p:sp>
        <p:nvSpPr>
          <p:cNvPr id="14" name="ZoneTexte 13">
            <a:extLst>
              <a:ext uri="{FF2B5EF4-FFF2-40B4-BE49-F238E27FC236}">
                <a16:creationId xmlns:a16="http://schemas.microsoft.com/office/drawing/2014/main" id="{71F8A3E5-A44B-DD82-8457-51B532AF7BEB}"/>
              </a:ext>
            </a:extLst>
          </p:cNvPr>
          <p:cNvSpPr txBox="1"/>
          <p:nvPr/>
        </p:nvSpPr>
        <p:spPr>
          <a:xfrm>
            <a:off x="7766228" y="1356251"/>
            <a:ext cx="1738869" cy="307777"/>
          </a:xfrm>
          <a:prstGeom prst="rect">
            <a:avLst/>
          </a:prstGeom>
          <a:noFill/>
        </p:spPr>
        <p:txBody>
          <a:bodyPr wrap="square" rtlCol="0">
            <a:spAutoFit/>
          </a:bodyPr>
          <a:lstStyle/>
          <a:p>
            <a:pPr algn="ctr"/>
            <a:r>
              <a:rPr lang="fr-FR" sz="1400" dirty="0">
                <a:solidFill>
                  <a:schemeClr val="tx2"/>
                </a:solidFill>
              </a:rPr>
              <a:t>MCO2</a:t>
            </a:r>
          </a:p>
        </p:txBody>
      </p:sp>
      <p:sp>
        <p:nvSpPr>
          <p:cNvPr id="15" name="ZoneTexte 14">
            <a:extLst>
              <a:ext uri="{FF2B5EF4-FFF2-40B4-BE49-F238E27FC236}">
                <a16:creationId xmlns:a16="http://schemas.microsoft.com/office/drawing/2014/main" id="{4D960DEA-1C28-9163-33B3-6C324CDCD900}"/>
              </a:ext>
            </a:extLst>
          </p:cNvPr>
          <p:cNvSpPr txBox="1"/>
          <p:nvPr/>
        </p:nvSpPr>
        <p:spPr>
          <a:xfrm>
            <a:off x="9552714" y="1374418"/>
            <a:ext cx="1738869" cy="307777"/>
          </a:xfrm>
          <a:prstGeom prst="rect">
            <a:avLst/>
          </a:prstGeom>
          <a:noFill/>
        </p:spPr>
        <p:txBody>
          <a:bodyPr wrap="square" rtlCol="0">
            <a:spAutoFit/>
          </a:bodyPr>
          <a:lstStyle/>
          <a:p>
            <a:pPr algn="ctr"/>
            <a:r>
              <a:rPr lang="fr-FR" sz="1400" dirty="0">
                <a:solidFill>
                  <a:schemeClr val="tx2"/>
                </a:solidFill>
              </a:rPr>
              <a:t>MCO3</a:t>
            </a:r>
            <a:endParaRPr lang="fr-FR" sz="1050" dirty="0">
              <a:solidFill>
                <a:schemeClr val="tx2"/>
              </a:solidFill>
            </a:endParaRPr>
          </a:p>
        </p:txBody>
      </p:sp>
      <p:sp>
        <p:nvSpPr>
          <p:cNvPr id="16" name="Titre 3">
            <a:extLst>
              <a:ext uri="{FF2B5EF4-FFF2-40B4-BE49-F238E27FC236}">
                <a16:creationId xmlns:a16="http://schemas.microsoft.com/office/drawing/2014/main" id="{5D5BCDD3-E67C-183D-D4A3-892053A6F949}"/>
              </a:ext>
            </a:extLst>
          </p:cNvPr>
          <p:cNvSpPr>
            <a:spLocks noGrp="1"/>
          </p:cNvSpPr>
          <p:nvPr>
            <p:ph type="title"/>
          </p:nvPr>
        </p:nvSpPr>
        <p:spPr>
          <a:xfrm>
            <a:off x="582210" y="121989"/>
            <a:ext cx="9484815" cy="664180"/>
          </a:xfrm>
        </p:spPr>
        <p:txBody>
          <a:bodyPr>
            <a:normAutofit/>
          </a:bodyPr>
          <a:lstStyle/>
          <a:p>
            <a:r>
              <a:rPr lang="fr-FR" sz="2800" dirty="0"/>
              <a:t>Notre solution santé 2024</a:t>
            </a:r>
          </a:p>
        </p:txBody>
      </p:sp>
      <p:graphicFrame>
        <p:nvGraphicFramePr>
          <p:cNvPr id="2" name="Tableau 19">
            <a:extLst>
              <a:ext uri="{FF2B5EF4-FFF2-40B4-BE49-F238E27FC236}">
                <a16:creationId xmlns:a16="http://schemas.microsoft.com/office/drawing/2014/main" id="{6196CE91-3B01-7F53-1CEE-8EEF931E0A23}"/>
              </a:ext>
            </a:extLst>
          </p:cNvPr>
          <p:cNvGraphicFramePr>
            <a:graphicFrameLocks noGrp="1"/>
          </p:cNvGraphicFramePr>
          <p:nvPr>
            <p:extLst>
              <p:ext uri="{D42A27DB-BD31-4B8C-83A1-F6EECF244321}">
                <p14:modId xmlns:p14="http://schemas.microsoft.com/office/powerpoint/2010/main" val="125769662"/>
              </p:ext>
            </p:extLst>
          </p:nvPr>
        </p:nvGraphicFramePr>
        <p:xfrm>
          <a:off x="684221" y="1912725"/>
          <a:ext cx="10580009" cy="3287326"/>
        </p:xfrm>
        <a:graphic>
          <a:graphicData uri="http://schemas.openxmlformats.org/drawingml/2006/table">
            <a:tbl>
              <a:tblPr firstRow="1" bandRow="1">
                <a:tableStyleId>{5C22544A-7EE6-4342-B048-85BDC9FD1C3A}</a:tableStyleId>
              </a:tblPr>
              <a:tblGrid>
                <a:gridCol w="5097557">
                  <a:extLst>
                    <a:ext uri="{9D8B030D-6E8A-4147-A177-3AD203B41FA5}">
                      <a16:colId xmlns:a16="http://schemas.microsoft.com/office/drawing/2014/main" val="1863135064"/>
                    </a:ext>
                  </a:extLst>
                </a:gridCol>
                <a:gridCol w="1927424">
                  <a:extLst>
                    <a:ext uri="{9D8B030D-6E8A-4147-A177-3AD203B41FA5}">
                      <a16:colId xmlns:a16="http://schemas.microsoft.com/office/drawing/2014/main" val="893646142"/>
                    </a:ext>
                  </a:extLst>
                </a:gridCol>
                <a:gridCol w="1864658">
                  <a:extLst>
                    <a:ext uri="{9D8B030D-6E8A-4147-A177-3AD203B41FA5}">
                      <a16:colId xmlns:a16="http://schemas.microsoft.com/office/drawing/2014/main" val="3481376927"/>
                    </a:ext>
                  </a:extLst>
                </a:gridCol>
                <a:gridCol w="1690370">
                  <a:extLst>
                    <a:ext uri="{9D8B030D-6E8A-4147-A177-3AD203B41FA5}">
                      <a16:colId xmlns:a16="http://schemas.microsoft.com/office/drawing/2014/main" val="1238220488"/>
                    </a:ext>
                  </a:extLst>
                </a:gridCol>
              </a:tblGrid>
              <a:tr h="303496">
                <a:tc>
                  <a:txBody>
                    <a:bodyPr/>
                    <a:lstStyle/>
                    <a:p>
                      <a:pPr marL="0" algn="l" defTabSz="914400" rtl="0" eaLnBrk="1" fontAlgn="b" latinLnBrk="0" hangingPunct="1"/>
                      <a:r>
                        <a:rPr lang="fr-FR" sz="1000" b="1" i="0" u="none" strike="noStrike" kern="1200" baseline="0" dirty="0">
                          <a:solidFill>
                            <a:schemeClr val="bg2">
                              <a:lumMod val="75000"/>
                            </a:schemeClr>
                          </a:solidFill>
                          <a:latin typeface="+mn-lt"/>
                          <a:ea typeface="+mn-ea"/>
                          <a:cs typeface="+mn-cs"/>
                        </a:rPr>
                        <a:t>Honoraires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endParaRPr lang="fr-FR" sz="1100" b="0" i="0" u="none" strike="noStrike" dirty="0">
                        <a:solidFill>
                          <a:srgbClr val="000000"/>
                        </a:solidFill>
                        <a:effectLst/>
                        <a:latin typeface="Basis Grotesque Light" panose="020B0303030604040103" pitchFamily="34" charset="0"/>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fontAlgn="ctr"/>
                      <a:endParaRPr lang="fr-FR" sz="1100" b="0" i="0" u="none" strike="noStrike">
                        <a:solidFill>
                          <a:srgbClr val="000000"/>
                        </a:solidFill>
                        <a:effectLst/>
                        <a:latin typeface="Basis Grotesque Light" panose="020B0303030604040103" pitchFamily="34" charset="0"/>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fontAlgn="ctr"/>
                      <a:endParaRPr lang="fr-FR" sz="1100" b="0" i="0" u="none" strike="noStrike">
                        <a:solidFill>
                          <a:srgbClr val="000000"/>
                        </a:solidFill>
                        <a:effectLst/>
                        <a:latin typeface="Basis Grotesque Light" panose="020B0303030604040103" pitchFamily="34" charset="0"/>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42251317"/>
                  </a:ext>
                </a:extLst>
              </a:tr>
              <a:tr h="298383">
                <a:tc>
                  <a:txBody>
                    <a:bodyPr/>
                    <a:lstStyle/>
                    <a:p>
                      <a:pPr marL="0" algn="l" defTabSz="914400" rtl="0" eaLnBrk="1" fontAlgn="b" latinLnBrk="0" hangingPunct="1"/>
                      <a:r>
                        <a:rPr lang="fr-FR" sz="1000" b="0" i="0" u="none" strike="noStrike" kern="1200" baseline="0" dirty="0">
                          <a:solidFill>
                            <a:schemeClr val="bg2">
                              <a:lumMod val="75000"/>
                            </a:schemeClr>
                          </a:solidFill>
                          <a:latin typeface="+mn-lt"/>
                          <a:ea typeface="+mn-ea"/>
                          <a:cs typeface="+mn-cs"/>
                        </a:rPr>
                        <a:t>Chirurgien et anesthésiste - DPTM </a:t>
                      </a:r>
                      <a:r>
                        <a:rPr lang="fr-FR" sz="1000" b="0" i="0" u="none" strike="noStrike" kern="1200" baseline="30000" dirty="0">
                          <a:solidFill>
                            <a:schemeClr val="bg2">
                              <a:lumMod val="75000"/>
                            </a:schemeClr>
                          </a:solidFill>
                          <a:latin typeface="+mn-lt"/>
                          <a:ea typeface="+mn-ea"/>
                          <a:cs typeface="+mn-cs"/>
                        </a:rPr>
                        <a:t>(1)</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130%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200%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782083358"/>
                  </a:ext>
                </a:extLst>
              </a:tr>
              <a:tr h="298383">
                <a:tc>
                  <a:txBody>
                    <a:bodyPr/>
                    <a:lstStyle/>
                    <a:p>
                      <a:pPr marL="0" algn="l" defTabSz="914400" rtl="0" eaLnBrk="1" fontAlgn="b" latinLnBrk="0" hangingPunct="1"/>
                      <a:r>
                        <a:rPr lang="fr-FR" sz="1000" b="0" i="0" u="none" strike="noStrike" kern="1200" baseline="0" dirty="0">
                          <a:solidFill>
                            <a:schemeClr val="bg2">
                              <a:lumMod val="75000"/>
                            </a:schemeClr>
                          </a:solidFill>
                          <a:latin typeface="+mn-lt"/>
                          <a:ea typeface="+mn-ea"/>
                          <a:cs typeface="+mn-cs"/>
                        </a:rPr>
                        <a:t>Chirurgien et anesthésiste - hors DPTM</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110%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180%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95340362"/>
                  </a:ext>
                </a:extLst>
              </a:tr>
              <a:tr h="298383">
                <a:tc>
                  <a:txBody>
                    <a:bodyPr/>
                    <a:lstStyle/>
                    <a:p>
                      <a:pPr marL="0" algn="l" defTabSz="914400" rtl="0" eaLnBrk="1" fontAlgn="b" latinLnBrk="0" hangingPunct="1"/>
                      <a:r>
                        <a:rPr lang="fr-FR" sz="1000" b="0" i="0" u="none" strike="noStrike" kern="1200" baseline="0" dirty="0">
                          <a:solidFill>
                            <a:schemeClr val="bg2">
                              <a:lumMod val="75000"/>
                            </a:schemeClr>
                          </a:solidFill>
                          <a:latin typeface="+mn-lt"/>
                          <a:ea typeface="+mn-ea"/>
                          <a:cs typeface="+mn-cs"/>
                        </a:rPr>
                        <a:t>Participation forfaitaire, actes techniques supérieurs à 120 euros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24 €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24 €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24 €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767399292"/>
                  </a:ext>
                </a:extLst>
              </a:tr>
              <a:tr h="298383">
                <a:tc>
                  <a:txBody>
                    <a:bodyPr/>
                    <a:lstStyle/>
                    <a:p>
                      <a:pPr rtl="0"/>
                      <a:r>
                        <a:rPr lang="fr-FR" sz="1000" b="1" i="0" u="none" strike="noStrike" kern="1200" baseline="0" dirty="0">
                          <a:solidFill>
                            <a:schemeClr val="bg2">
                              <a:lumMod val="75000"/>
                            </a:schemeClr>
                          </a:solidFill>
                          <a:latin typeface="+mn-lt"/>
                          <a:ea typeface="+mn-ea"/>
                          <a:cs typeface="+mn-cs"/>
                        </a:rPr>
                        <a:t>Forfait journalier hospitalier sans limitation de durée </a:t>
                      </a:r>
                      <a:r>
                        <a:rPr lang="fr-FR" sz="1000" b="1" i="0" u="none" strike="noStrike" kern="1200" baseline="30000" dirty="0">
                          <a:solidFill>
                            <a:schemeClr val="bg2">
                              <a:lumMod val="75000"/>
                            </a:schemeClr>
                          </a:solidFill>
                          <a:latin typeface="+mn-lt"/>
                          <a:ea typeface="+mn-ea"/>
                          <a:cs typeface="+mn-cs"/>
                        </a:rPr>
                        <a:t>(3)</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 Frais Réels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 Frais Réels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 Frais Réels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8326256"/>
                  </a:ext>
                </a:extLst>
              </a:tr>
              <a:tr h="298383">
                <a:tc>
                  <a:txBody>
                    <a:bodyPr/>
                    <a:lstStyle/>
                    <a:p>
                      <a:pPr rtl="0"/>
                      <a:r>
                        <a:rPr lang="fr-FR" sz="1000" b="1" i="0" u="none" strike="noStrike" kern="1200" baseline="0" dirty="0">
                          <a:solidFill>
                            <a:schemeClr val="bg2">
                              <a:lumMod val="75000"/>
                            </a:schemeClr>
                          </a:solidFill>
                          <a:latin typeface="+mn-lt"/>
                          <a:ea typeface="+mn-ea"/>
                          <a:cs typeface="+mn-cs"/>
                        </a:rPr>
                        <a:t>Frais de séjour</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100%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100%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100%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4041088362"/>
                  </a:ext>
                </a:extLst>
              </a:tr>
              <a:tr h="298383">
                <a:tc>
                  <a:txBody>
                    <a:bodyPr/>
                    <a:lstStyle/>
                    <a:p>
                      <a:pPr rtl="0"/>
                      <a:r>
                        <a:rPr lang="fr-FR" sz="1000" b="1" i="0" u="none" strike="noStrike" kern="1200" baseline="0" dirty="0">
                          <a:solidFill>
                            <a:schemeClr val="bg2">
                              <a:lumMod val="75000"/>
                            </a:schemeClr>
                          </a:solidFill>
                          <a:latin typeface="+mn-lt"/>
                          <a:ea typeface="+mn-ea"/>
                          <a:cs typeface="+mn-cs"/>
                        </a:rPr>
                        <a:t>Chambre particulière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endParaRPr lang="fr-FR" sz="1000" b="0" i="0" u="none" strike="noStrike" kern="1200" baseline="0" dirty="0">
                        <a:solidFill>
                          <a:schemeClr val="bg2">
                            <a:lumMod val="75000"/>
                          </a:schemeClr>
                        </a:solidFill>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endParaRPr lang="fr-FR" sz="1000" b="0" i="0" u="none" strike="noStrike" kern="1200" baseline="0" dirty="0">
                        <a:solidFill>
                          <a:schemeClr val="bg2">
                            <a:lumMod val="75000"/>
                          </a:schemeClr>
                        </a:solidFill>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endParaRPr lang="fr-FR" sz="1000" b="0" i="0" u="none" strike="noStrike" kern="1200" baseline="0" dirty="0">
                        <a:solidFill>
                          <a:schemeClr val="bg2">
                            <a:lumMod val="75000"/>
                          </a:schemeClr>
                        </a:solidFill>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6430158"/>
                  </a:ext>
                </a:extLst>
              </a:tr>
              <a:tr h="298383">
                <a:tc>
                  <a:txBody>
                    <a:bodyPr/>
                    <a:lstStyle/>
                    <a:p>
                      <a:pPr rtl="0"/>
                      <a:r>
                        <a:rPr lang="fr-FR" sz="1000" b="0" i="0" u="none" strike="noStrike" kern="1200" baseline="0" dirty="0">
                          <a:solidFill>
                            <a:schemeClr val="bg2">
                              <a:lumMod val="75000"/>
                            </a:schemeClr>
                          </a:solidFill>
                          <a:latin typeface="+mn-lt"/>
                          <a:ea typeface="+mn-ea"/>
                          <a:cs typeface="+mn-cs"/>
                        </a:rPr>
                        <a:t>En médecine ou chirurgie par jour, 30 jours par an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50 €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70 €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4133307389"/>
                  </a:ext>
                </a:extLst>
              </a:tr>
              <a:tr h="298383">
                <a:tc>
                  <a:txBody>
                    <a:bodyPr/>
                    <a:lstStyle/>
                    <a:p>
                      <a:pPr rtl="0"/>
                      <a:r>
                        <a:rPr lang="fr-FR" sz="1000" b="0" i="0" u="none" strike="noStrike" kern="1200" baseline="0" dirty="0">
                          <a:solidFill>
                            <a:schemeClr val="bg2">
                              <a:lumMod val="75000"/>
                            </a:schemeClr>
                          </a:solidFill>
                          <a:latin typeface="+mn-lt"/>
                          <a:ea typeface="+mn-ea"/>
                          <a:cs typeface="+mn-cs"/>
                        </a:rPr>
                        <a:t>En maternité par jour, sans limitation de durée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50 €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70 €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10370178"/>
                  </a:ext>
                </a:extLst>
              </a:tr>
              <a:tr h="298383">
                <a:tc>
                  <a:txBody>
                    <a:bodyPr/>
                    <a:lstStyle/>
                    <a:p>
                      <a:pPr rtl="0"/>
                      <a:r>
                        <a:rPr lang="fr-FR" sz="1000" b="1" i="0" u="none" strike="noStrike" kern="1200" baseline="0" dirty="0">
                          <a:solidFill>
                            <a:schemeClr val="bg2">
                              <a:lumMod val="75000"/>
                            </a:schemeClr>
                          </a:solidFill>
                          <a:latin typeface="+mn-lt"/>
                          <a:ea typeface="+mn-ea"/>
                          <a:cs typeface="+mn-cs"/>
                        </a:rPr>
                        <a:t>Lit accompagnant Enfant âgé de - de 12 ans, par jour, 20 jours par an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20 €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807660930"/>
                  </a:ext>
                </a:extLst>
              </a:tr>
              <a:tr h="298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u="none" strike="noStrike" kern="1200" baseline="0" dirty="0">
                          <a:solidFill>
                            <a:schemeClr val="bg2">
                              <a:lumMod val="75000"/>
                            </a:schemeClr>
                          </a:solidFill>
                          <a:latin typeface="+mn-lt"/>
                          <a:ea typeface="+mn-ea"/>
                          <a:cs typeface="+mn-cs"/>
                        </a:rPr>
                        <a:t>Frais de location de TV par jour limité à 72 € par hospitalisation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2 €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328047384"/>
                  </a:ext>
                </a:extLst>
              </a:tr>
            </a:tbl>
          </a:graphicData>
        </a:graphic>
      </p:graphicFrame>
      <p:sp>
        <p:nvSpPr>
          <p:cNvPr id="5" name="ZoneTexte 4">
            <a:extLst>
              <a:ext uri="{FF2B5EF4-FFF2-40B4-BE49-F238E27FC236}">
                <a16:creationId xmlns:a16="http://schemas.microsoft.com/office/drawing/2014/main" id="{7C0E204F-A708-4410-F282-E73BFC5516B5}"/>
              </a:ext>
            </a:extLst>
          </p:cNvPr>
          <p:cNvSpPr txBox="1"/>
          <p:nvPr/>
        </p:nvSpPr>
        <p:spPr>
          <a:xfrm>
            <a:off x="582210" y="1374418"/>
            <a:ext cx="3568098" cy="369332"/>
          </a:xfrm>
          <a:prstGeom prst="rect">
            <a:avLst/>
          </a:prstGeom>
          <a:noFill/>
        </p:spPr>
        <p:txBody>
          <a:bodyPr wrap="square" rtlCol="0">
            <a:spAutoFit/>
          </a:bodyPr>
          <a:lstStyle/>
          <a:p>
            <a:r>
              <a:rPr lang="fr-FR" dirty="0"/>
              <a:t>HOSPITALISATION</a:t>
            </a:r>
          </a:p>
        </p:txBody>
      </p:sp>
      <p:sp>
        <p:nvSpPr>
          <p:cNvPr id="6" name="ZoneTexte 5">
            <a:extLst>
              <a:ext uri="{FF2B5EF4-FFF2-40B4-BE49-F238E27FC236}">
                <a16:creationId xmlns:a16="http://schemas.microsoft.com/office/drawing/2014/main" id="{9B3B8EF5-1F41-F513-3BCC-1889C4329EBA}"/>
              </a:ext>
            </a:extLst>
          </p:cNvPr>
          <p:cNvSpPr txBox="1"/>
          <p:nvPr/>
        </p:nvSpPr>
        <p:spPr>
          <a:xfrm>
            <a:off x="575427" y="5926247"/>
            <a:ext cx="9846721" cy="646331"/>
          </a:xfrm>
          <a:prstGeom prst="rect">
            <a:avLst/>
          </a:prstGeom>
          <a:noFill/>
        </p:spPr>
        <p:txBody>
          <a:bodyPr wrap="square" rtlCol="0">
            <a:spAutoFit/>
          </a:bodyPr>
          <a:lstStyle/>
          <a:p>
            <a:r>
              <a:rPr lang="fr-FR" sz="900" baseline="30000" dirty="0">
                <a:solidFill>
                  <a:schemeClr val="bg2">
                    <a:lumMod val="75000"/>
                  </a:schemeClr>
                </a:solidFill>
              </a:rPr>
              <a:t>(1) </a:t>
            </a:r>
            <a:r>
              <a:rPr lang="fr-FR" sz="900" dirty="0">
                <a:solidFill>
                  <a:schemeClr val="bg2">
                    <a:lumMod val="75000"/>
                  </a:schemeClr>
                </a:solidFill>
              </a:rPr>
              <a:t>Le DPTM (dispositif de pratique tarifaire maîtrisée) regroupe l'OPTAM (Option pratique tarifaire maîtrisée) et l'OPTAM-CO pour les chirurgiens et les obstétriciens. Ce dispositif signé entre l’Assurance Maladie et des médecins engage à une limitation des dépassements d'honoraires et à une amélioration du remboursement par la Sécurité sociale et par la mutuelle. Pour savoir si votre médecin a pris part à ce dispositif, connectez-vous sur le site http://annuairesante.ameli.fr. </a:t>
            </a:r>
            <a:r>
              <a:rPr lang="fr-FR" sz="900" baseline="30000" dirty="0">
                <a:solidFill>
                  <a:schemeClr val="bg2">
                    <a:lumMod val="75000"/>
                  </a:schemeClr>
                </a:solidFill>
              </a:rPr>
              <a:t>(3)</a:t>
            </a:r>
            <a:r>
              <a:rPr lang="fr-FR" sz="900" dirty="0">
                <a:solidFill>
                  <a:schemeClr val="bg2">
                    <a:lumMod val="75000"/>
                  </a:schemeClr>
                </a:solidFill>
              </a:rPr>
              <a:t>Le forfait journalier n’est pas pris en charge au sein des établissements médico-sociaux.</a:t>
            </a:r>
          </a:p>
        </p:txBody>
      </p:sp>
    </p:spTree>
    <p:extLst>
      <p:ext uri="{BB962C8B-B14F-4D97-AF65-F5344CB8AC3E}">
        <p14:creationId xmlns:p14="http://schemas.microsoft.com/office/powerpoint/2010/main" val="1144601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B963FB96-6820-6461-8EE0-6D352531A739}"/>
              </a:ext>
            </a:extLst>
          </p:cNvPr>
          <p:cNvSpPr/>
          <p:nvPr/>
        </p:nvSpPr>
        <p:spPr>
          <a:xfrm>
            <a:off x="5284176" y="1290925"/>
            <a:ext cx="6230906" cy="467452"/>
          </a:xfrm>
          <a:prstGeom prst="roundRect">
            <a:avLst>
              <a:gd name="adj" fmla="val 50000"/>
            </a:avLst>
          </a:prstGeom>
          <a:gradFill>
            <a:gsLst>
              <a:gs pos="0">
                <a:schemeClr val="tx1"/>
              </a:gs>
              <a:gs pos="100000">
                <a:srgbClr val="E42839"/>
              </a:gs>
            </a:gsLst>
            <a:lin ang="0" scaled="0"/>
          </a:gra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8D55EDC-22BE-07E9-82CE-AE0E319BFB49}"/>
              </a:ext>
            </a:extLst>
          </p:cNvPr>
          <p:cNvSpPr txBox="1"/>
          <p:nvPr/>
        </p:nvSpPr>
        <p:spPr>
          <a:xfrm>
            <a:off x="5934633" y="1366075"/>
            <a:ext cx="1649506" cy="307777"/>
          </a:xfrm>
          <a:prstGeom prst="rect">
            <a:avLst/>
          </a:prstGeom>
          <a:noFill/>
        </p:spPr>
        <p:txBody>
          <a:bodyPr wrap="square" rtlCol="0">
            <a:spAutoFit/>
          </a:bodyPr>
          <a:lstStyle/>
          <a:p>
            <a:pPr algn="ctr"/>
            <a:r>
              <a:rPr lang="fr-FR" sz="1400" dirty="0">
                <a:solidFill>
                  <a:schemeClr val="tx2"/>
                </a:solidFill>
              </a:rPr>
              <a:t>MCO1</a:t>
            </a:r>
            <a:endParaRPr lang="fr-FR" sz="1050" dirty="0">
              <a:solidFill>
                <a:schemeClr val="tx2"/>
              </a:solidFill>
            </a:endParaRPr>
          </a:p>
        </p:txBody>
      </p:sp>
      <p:sp>
        <p:nvSpPr>
          <p:cNvPr id="14" name="ZoneTexte 13">
            <a:extLst>
              <a:ext uri="{FF2B5EF4-FFF2-40B4-BE49-F238E27FC236}">
                <a16:creationId xmlns:a16="http://schemas.microsoft.com/office/drawing/2014/main" id="{71F8A3E5-A44B-DD82-8457-51B532AF7BEB}"/>
              </a:ext>
            </a:extLst>
          </p:cNvPr>
          <p:cNvSpPr txBox="1"/>
          <p:nvPr/>
        </p:nvSpPr>
        <p:spPr>
          <a:xfrm>
            <a:off x="7766228" y="1356251"/>
            <a:ext cx="1738869" cy="307777"/>
          </a:xfrm>
          <a:prstGeom prst="rect">
            <a:avLst/>
          </a:prstGeom>
          <a:noFill/>
        </p:spPr>
        <p:txBody>
          <a:bodyPr wrap="square" rtlCol="0">
            <a:spAutoFit/>
          </a:bodyPr>
          <a:lstStyle/>
          <a:p>
            <a:pPr algn="ctr"/>
            <a:r>
              <a:rPr lang="fr-FR" sz="1400" dirty="0">
                <a:solidFill>
                  <a:schemeClr val="tx2"/>
                </a:solidFill>
              </a:rPr>
              <a:t>MCO2</a:t>
            </a:r>
          </a:p>
        </p:txBody>
      </p:sp>
      <p:sp>
        <p:nvSpPr>
          <p:cNvPr id="15" name="ZoneTexte 14">
            <a:extLst>
              <a:ext uri="{FF2B5EF4-FFF2-40B4-BE49-F238E27FC236}">
                <a16:creationId xmlns:a16="http://schemas.microsoft.com/office/drawing/2014/main" id="{4D960DEA-1C28-9163-33B3-6C324CDCD900}"/>
              </a:ext>
            </a:extLst>
          </p:cNvPr>
          <p:cNvSpPr txBox="1"/>
          <p:nvPr/>
        </p:nvSpPr>
        <p:spPr>
          <a:xfrm>
            <a:off x="9552714" y="1374418"/>
            <a:ext cx="1738869" cy="307777"/>
          </a:xfrm>
          <a:prstGeom prst="rect">
            <a:avLst/>
          </a:prstGeom>
          <a:noFill/>
        </p:spPr>
        <p:txBody>
          <a:bodyPr wrap="square" rtlCol="0">
            <a:spAutoFit/>
          </a:bodyPr>
          <a:lstStyle/>
          <a:p>
            <a:pPr algn="ctr"/>
            <a:r>
              <a:rPr lang="fr-FR" sz="1400" dirty="0">
                <a:solidFill>
                  <a:schemeClr val="tx2"/>
                </a:solidFill>
              </a:rPr>
              <a:t>MCO3</a:t>
            </a:r>
            <a:endParaRPr lang="fr-FR" sz="1050" dirty="0">
              <a:solidFill>
                <a:schemeClr val="tx2"/>
              </a:solidFill>
            </a:endParaRPr>
          </a:p>
        </p:txBody>
      </p:sp>
      <p:sp>
        <p:nvSpPr>
          <p:cNvPr id="16" name="Titre 3">
            <a:extLst>
              <a:ext uri="{FF2B5EF4-FFF2-40B4-BE49-F238E27FC236}">
                <a16:creationId xmlns:a16="http://schemas.microsoft.com/office/drawing/2014/main" id="{5D5BCDD3-E67C-183D-D4A3-892053A6F949}"/>
              </a:ext>
            </a:extLst>
          </p:cNvPr>
          <p:cNvSpPr>
            <a:spLocks noGrp="1"/>
          </p:cNvSpPr>
          <p:nvPr>
            <p:ph type="title"/>
          </p:nvPr>
        </p:nvSpPr>
        <p:spPr>
          <a:xfrm>
            <a:off x="582210" y="121989"/>
            <a:ext cx="9484815" cy="664180"/>
          </a:xfrm>
        </p:spPr>
        <p:txBody>
          <a:bodyPr>
            <a:normAutofit/>
          </a:bodyPr>
          <a:lstStyle/>
          <a:p>
            <a:r>
              <a:rPr lang="fr-FR" sz="2800" dirty="0"/>
              <a:t>Notre solution santé 2024</a:t>
            </a:r>
          </a:p>
        </p:txBody>
      </p:sp>
      <p:graphicFrame>
        <p:nvGraphicFramePr>
          <p:cNvPr id="3" name="Tableau 19">
            <a:extLst>
              <a:ext uri="{FF2B5EF4-FFF2-40B4-BE49-F238E27FC236}">
                <a16:creationId xmlns:a16="http://schemas.microsoft.com/office/drawing/2014/main" id="{77732821-F2C1-58A0-E146-53096D594BAA}"/>
              </a:ext>
            </a:extLst>
          </p:cNvPr>
          <p:cNvGraphicFramePr>
            <a:graphicFrameLocks noGrp="1"/>
          </p:cNvGraphicFramePr>
          <p:nvPr>
            <p:extLst>
              <p:ext uri="{D42A27DB-BD31-4B8C-83A1-F6EECF244321}">
                <p14:modId xmlns:p14="http://schemas.microsoft.com/office/powerpoint/2010/main" val="1882276623"/>
              </p:ext>
            </p:extLst>
          </p:nvPr>
        </p:nvGraphicFramePr>
        <p:xfrm>
          <a:off x="432966" y="1916878"/>
          <a:ext cx="10858617" cy="3024243"/>
        </p:xfrm>
        <a:graphic>
          <a:graphicData uri="http://schemas.openxmlformats.org/drawingml/2006/table">
            <a:tbl>
              <a:tblPr firstRow="1" bandRow="1">
                <a:tableStyleId>{5C22544A-7EE6-4342-B048-85BDC9FD1C3A}</a:tableStyleId>
              </a:tblPr>
              <a:tblGrid>
                <a:gridCol w="5294367">
                  <a:extLst>
                    <a:ext uri="{9D8B030D-6E8A-4147-A177-3AD203B41FA5}">
                      <a16:colId xmlns:a16="http://schemas.microsoft.com/office/drawing/2014/main" val="1863135064"/>
                    </a:ext>
                  </a:extLst>
                </a:gridCol>
                <a:gridCol w="1970575">
                  <a:extLst>
                    <a:ext uri="{9D8B030D-6E8A-4147-A177-3AD203B41FA5}">
                      <a16:colId xmlns:a16="http://schemas.microsoft.com/office/drawing/2014/main" val="893646142"/>
                    </a:ext>
                  </a:extLst>
                </a:gridCol>
                <a:gridCol w="1934417">
                  <a:extLst>
                    <a:ext uri="{9D8B030D-6E8A-4147-A177-3AD203B41FA5}">
                      <a16:colId xmlns:a16="http://schemas.microsoft.com/office/drawing/2014/main" val="194179664"/>
                    </a:ext>
                  </a:extLst>
                </a:gridCol>
                <a:gridCol w="1659258">
                  <a:extLst>
                    <a:ext uri="{9D8B030D-6E8A-4147-A177-3AD203B41FA5}">
                      <a16:colId xmlns:a16="http://schemas.microsoft.com/office/drawing/2014/main" val="3481376927"/>
                    </a:ext>
                  </a:extLst>
                </a:gridCol>
              </a:tblGrid>
              <a:tr h="3422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1" i="0" u="none" strike="noStrike" kern="1200" baseline="0" dirty="0">
                          <a:solidFill>
                            <a:schemeClr val="bg2">
                              <a:lumMod val="75000"/>
                            </a:schemeClr>
                          </a:solidFill>
                          <a:latin typeface="+mn-lt"/>
                          <a:ea typeface="+mn-ea"/>
                          <a:cs typeface="+mn-cs"/>
                        </a:rPr>
                        <a:t>Soins et prothèses 100% santé </a:t>
                      </a:r>
                      <a:r>
                        <a:rPr lang="fr-FR" sz="1000" b="1" i="0" u="none" strike="noStrike" kern="1200" baseline="30000" dirty="0">
                          <a:solidFill>
                            <a:schemeClr val="bg2">
                              <a:lumMod val="75000"/>
                            </a:schemeClr>
                          </a:solidFill>
                          <a:latin typeface="+mn-lt"/>
                          <a:ea typeface="+mn-ea"/>
                          <a:cs typeface="+mn-cs"/>
                        </a:rPr>
                        <a:t>(4)</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Sans reste à charge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Sans reste à charge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Sans reste à charge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42251317"/>
                  </a:ext>
                </a:extLst>
              </a:tr>
              <a:tr h="33646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1" i="0" u="none" strike="noStrike" kern="1200" baseline="0" dirty="0">
                          <a:solidFill>
                            <a:schemeClr val="bg2">
                              <a:lumMod val="75000"/>
                            </a:schemeClr>
                          </a:solidFill>
                          <a:latin typeface="+mn-lt"/>
                          <a:ea typeface="+mn-ea"/>
                          <a:cs typeface="+mn-cs"/>
                        </a:rPr>
                        <a:t>Soins (panier à tarifs libres ou maîtrisés)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782083358"/>
                  </a:ext>
                </a:extLst>
              </a:tr>
              <a:tr h="33646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1" i="0" u="none" strike="noStrike" kern="1200" baseline="0" dirty="0">
                          <a:solidFill>
                            <a:schemeClr val="bg2">
                              <a:lumMod val="75000"/>
                            </a:schemeClr>
                          </a:solidFill>
                          <a:latin typeface="+mn-lt"/>
                          <a:ea typeface="+mn-ea"/>
                          <a:cs typeface="+mn-cs"/>
                        </a:rPr>
                        <a:t>Prothèses (paniers à tarifs libres ou maîtrisés), par prothèse, y compris Inlay/Onlay*</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150%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250%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400%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95340362"/>
                  </a:ext>
                </a:extLst>
              </a:tr>
              <a:tr h="33646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1" i="0" u="none" strike="noStrike" kern="1200" baseline="0" dirty="0">
                          <a:solidFill>
                            <a:schemeClr val="bg2">
                              <a:lumMod val="75000"/>
                            </a:schemeClr>
                          </a:solidFill>
                          <a:latin typeface="+mn-lt"/>
                          <a:ea typeface="+mn-ea"/>
                          <a:cs typeface="+mn-cs"/>
                        </a:rPr>
                        <a:t>Non pris en charge par la Sécurité sociale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endParaRPr lang="fr-FR" sz="1000" b="0" i="0" u="none" strike="noStrike" kern="1200" baseline="0" dirty="0">
                        <a:solidFill>
                          <a:schemeClr val="bg2">
                            <a:lumMod val="75000"/>
                          </a:schemeClr>
                        </a:solidFill>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endParaRPr lang="fr-FR" sz="1000" b="0" i="0" u="none" strike="noStrike" kern="1200" baseline="0" dirty="0">
                        <a:solidFill>
                          <a:schemeClr val="bg2">
                            <a:lumMod val="75000"/>
                          </a:schemeClr>
                        </a:solidFill>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endParaRPr lang="fr-FR" sz="1000" b="0" i="0" u="none" strike="noStrike" kern="1200" baseline="0" dirty="0">
                        <a:solidFill>
                          <a:schemeClr val="bg2">
                            <a:lumMod val="75000"/>
                          </a:schemeClr>
                        </a:solidFill>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767399292"/>
                  </a:ext>
                </a:extLst>
              </a:tr>
              <a:tr h="32679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Implantologie par implant*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400 €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8326256"/>
                  </a:ext>
                </a:extLst>
              </a:tr>
              <a:tr h="33646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1" i="0" u="none" strike="noStrike" kern="1200" baseline="0" dirty="0">
                          <a:solidFill>
                            <a:schemeClr val="bg2">
                              <a:lumMod val="75000"/>
                            </a:schemeClr>
                          </a:solidFill>
                          <a:latin typeface="+mn-lt"/>
                          <a:ea typeface="+mn-ea"/>
                          <a:cs typeface="+mn-cs"/>
                        </a:rPr>
                        <a:t>*Plafond annuel prothèses et implants (au-delà, remboursement limité à TM + 25% de la base de remboursement)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1 350 €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1 350 €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1 800 €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4041088362"/>
                  </a:ext>
                </a:extLst>
              </a:tr>
              <a:tr h="33646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1" i="0" u="none" strike="noStrike" kern="1200" baseline="0" dirty="0">
                          <a:solidFill>
                            <a:schemeClr val="bg2">
                              <a:lumMod val="75000"/>
                            </a:schemeClr>
                          </a:solidFill>
                          <a:latin typeface="+mn-lt"/>
                          <a:ea typeface="+mn-ea"/>
                          <a:cs typeface="+mn-cs"/>
                        </a:rPr>
                        <a:t>Orthodontie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endParaRPr lang="fr-FR" sz="1000" b="0" i="0" u="none" strike="noStrike" kern="1200" baseline="0" dirty="0">
                        <a:solidFill>
                          <a:schemeClr val="bg2">
                            <a:lumMod val="75000"/>
                          </a:schemeClr>
                        </a:solidFill>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endParaRPr lang="fr-FR" sz="1000" b="0" i="0" u="none" strike="noStrike" kern="1200" baseline="0" dirty="0">
                        <a:solidFill>
                          <a:schemeClr val="bg2">
                            <a:lumMod val="75000"/>
                          </a:schemeClr>
                        </a:solidFill>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endParaRPr lang="fr-FR" sz="1000" b="0" i="0" u="none" strike="noStrike" kern="1200" baseline="0" dirty="0">
                        <a:solidFill>
                          <a:schemeClr val="bg2">
                            <a:lumMod val="75000"/>
                          </a:schemeClr>
                        </a:solidFill>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6430158"/>
                  </a:ext>
                </a:extLst>
              </a:tr>
              <a:tr h="33646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Prise en charge par la Sécurité sociale sur la base d’un semestre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150%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200%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250%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4133307389"/>
                  </a:ext>
                </a:extLst>
              </a:tr>
              <a:tr h="33646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Non prise en charge par la Sécurité sociale, par semestre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400 €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10370178"/>
                  </a:ext>
                </a:extLst>
              </a:tr>
            </a:tbl>
          </a:graphicData>
        </a:graphic>
      </p:graphicFrame>
      <p:sp>
        <p:nvSpPr>
          <p:cNvPr id="4" name="ZoneTexte 3">
            <a:extLst>
              <a:ext uri="{FF2B5EF4-FFF2-40B4-BE49-F238E27FC236}">
                <a16:creationId xmlns:a16="http://schemas.microsoft.com/office/drawing/2014/main" id="{F52149C4-4CC6-4C1D-6A9D-CFD51614D958}"/>
              </a:ext>
            </a:extLst>
          </p:cNvPr>
          <p:cNvSpPr txBox="1"/>
          <p:nvPr/>
        </p:nvSpPr>
        <p:spPr>
          <a:xfrm>
            <a:off x="326029" y="1455588"/>
            <a:ext cx="3568098" cy="369332"/>
          </a:xfrm>
          <a:prstGeom prst="rect">
            <a:avLst/>
          </a:prstGeom>
          <a:noFill/>
        </p:spPr>
        <p:txBody>
          <a:bodyPr wrap="square" rtlCol="0">
            <a:spAutoFit/>
          </a:bodyPr>
          <a:lstStyle/>
          <a:p>
            <a:r>
              <a:rPr lang="fr-FR" dirty="0"/>
              <a:t>DENTAIRE</a:t>
            </a:r>
          </a:p>
        </p:txBody>
      </p:sp>
      <p:sp>
        <p:nvSpPr>
          <p:cNvPr id="7" name="ZoneTexte 6">
            <a:extLst>
              <a:ext uri="{FF2B5EF4-FFF2-40B4-BE49-F238E27FC236}">
                <a16:creationId xmlns:a16="http://schemas.microsoft.com/office/drawing/2014/main" id="{E6F67042-E157-4850-581D-130E3C26D06C}"/>
              </a:ext>
            </a:extLst>
          </p:cNvPr>
          <p:cNvSpPr txBox="1"/>
          <p:nvPr/>
        </p:nvSpPr>
        <p:spPr>
          <a:xfrm>
            <a:off x="326029" y="6071830"/>
            <a:ext cx="10173980" cy="507831"/>
          </a:xfrm>
          <a:prstGeom prst="rect">
            <a:avLst/>
          </a:prstGeom>
          <a:noFill/>
        </p:spPr>
        <p:txBody>
          <a:bodyPr wrap="square" rtlCol="0">
            <a:spAutoFit/>
          </a:bodyPr>
          <a:lstStyle/>
          <a:p>
            <a:r>
              <a:rPr lang="fr-FR" sz="900" baseline="30000" dirty="0">
                <a:solidFill>
                  <a:schemeClr val="bg2">
                    <a:lumMod val="75000"/>
                  </a:schemeClr>
                </a:solidFill>
              </a:rPr>
              <a:t>(4)</a:t>
            </a:r>
            <a:r>
              <a:rPr lang="fr-FR" sz="900" dirty="0">
                <a:solidFill>
                  <a:schemeClr val="bg2">
                    <a:lumMod val="75000"/>
                  </a:schemeClr>
                </a:solidFill>
              </a:rPr>
              <a:t>Tels que définis réglementairement. Le 100% Santé vous permet de bénéficier d’un panier de soins sans reste à charge, après remboursement de l’Assurance Maladie et de la mutuelle. Si vous ne souhaitez pas bénéficier des prestations comprises dans ce panier, les remboursements se feront selon le niveau de garantie choisi à la ou aux ligne(s) suivante(s).</a:t>
            </a:r>
          </a:p>
        </p:txBody>
      </p:sp>
    </p:spTree>
    <p:extLst>
      <p:ext uri="{BB962C8B-B14F-4D97-AF65-F5344CB8AC3E}">
        <p14:creationId xmlns:p14="http://schemas.microsoft.com/office/powerpoint/2010/main" val="194876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B963FB96-6820-6461-8EE0-6D352531A739}"/>
              </a:ext>
            </a:extLst>
          </p:cNvPr>
          <p:cNvSpPr/>
          <p:nvPr/>
        </p:nvSpPr>
        <p:spPr>
          <a:xfrm>
            <a:off x="5284176" y="1290925"/>
            <a:ext cx="6230906" cy="467452"/>
          </a:xfrm>
          <a:prstGeom prst="roundRect">
            <a:avLst>
              <a:gd name="adj" fmla="val 50000"/>
            </a:avLst>
          </a:prstGeom>
          <a:gradFill>
            <a:gsLst>
              <a:gs pos="0">
                <a:schemeClr val="tx1"/>
              </a:gs>
              <a:gs pos="100000">
                <a:srgbClr val="E42839"/>
              </a:gs>
            </a:gsLst>
            <a:lin ang="0" scaled="0"/>
          </a:gra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8D55EDC-22BE-07E9-82CE-AE0E319BFB49}"/>
              </a:ext>
            </a:extLst>
          </p:cNvPr>
          <p:cNvSpPr txBox="1"/>
          <p:nvPr/>
        </p:nvSpPr>
        <p:spPr>
          <a:xfrm>
            <a:off x="5934633" y="1366075"/>
            <a:ext cx="1649506" cy="307777"/>
          </a:xfrm>
          <a:prstGeom prst="rect">
            <a:avLst/>
          </a:prstGeom>
          <a:noFill/>
        </p:spPr>
        <p:txBody>
          <a:bodyPr wrap="square" rtlCol="0">
            <a:spAutoFit/>
          </a:bodyPr>
          <a:lstStyle/>
          <a:p>
            <a:pPr algn="ctr"/>
            <a:r>
              <a:rPr lang="fr-FR" sz="1400" dirty="0">
                <a:solidFill>
                  <a:schemeClr val="tx2"/>
                </a:solidFill>
              </a:rPr>
              <a:t>MCO1</a:t>
            </a:r>
            <a:endParaRPr lang="fr-FR" sz="1050" dirty="0">
              <a:solidFill>
                <a:schemeClr val="tx2"/>
              </a:solidFill>
            </a:endParaRPr>
          </a:p>
        </p:txBody>
      </p:sp>
      <p:sp>
        <p:nvSpPr>
          <p:cNvPr id="14" name="ZoneTexte 13">
            <a:extLst>
              <a:ext uri="{FF2B5EF4-FFF2-40B4-BE49-F238E27FC236}">
                <a16:creationId xmlns:a16="http://schemas.microsoft.com/office/drawing/2014/main" id="{71F8A3E5-A44B-DD82-8457-51B532AF7BEB}"/>
              </a:ext>
            </a:extLst>
          </p:cNvPr>
          <p:cNvSpPr txBox="1"/>
          <p:nvPr/>
        </p:nvSpPr>
        <p:spPr>
          <a:xfrm>
            <a:off x="7766228" y="1356251"/>
            <a:ext cx="1738869" cy="307777"/>
          </a:xfrm>
          <a:prstGeom prst="rect">
            <a:avLst/>
          </a:prstGeom>
          <a:noFill/>
        </p:spPr>
        <p:txBody>
          <a:bodyPr wrap="square" rtlCol="0">
            <a:spAutoFit/>
          </a:bodyPr>
          <a:lstStyle/>
          <a:p>
            <a:pPr algn="ctr"/>
            <a:r>
              <a:rPr lang="fr-FR" sz="1400" dirty="0">
                <a:solidFill>
                  <a:schemeClr val="tx2"/>
                </a:solidFill>
              </a:rPr>
              <a:t>MCO2</a:t>
            </a:r>
          </a:p>
        </p:txBody>
      </p:sp>
      <p:sp>
        <p:nvSpPr>
          <p:cNvPr id="15" name="ZoneTexte 14">
            <a:extLst>
              <a:ext uri="{FF2B5EF4-FFF2-40B4-BE49-F238E27FC236}">
                <a16:creationId xmlns:a16="http://schemas.microsoft.com/office/drawing/2014/main" id="{4D960DEA-1C28-9163-33B3-6C324CDCD900}"/>
              </a:ext>
            </a:extLst>
          </p:cNvPr>
          <p:cNvSpPr txBox="1"/>
          <p:nvPr/>
        </p:nvSpPr>
        <p:spPr>
          <a:xfrm>
            <a:off x="9552714" y="1374418"/>
            <a:ext cx="1738869" cy="307777"/>
          </a:xfrm>
          <a:prstGeom prst="rect">
            <a:avLst/>
          </a:prstGeom>
          <a:noFill/>
        </p:spPr>
        <p:txBody>
          <a:bodyPr wrap="square" rtlCol="0">
            <a:spAutoFit/>
          </a:bodyPr>
          <a:lstStyle/>
          <a:p>
            <a:pPr algn="ctr"/>
            <a:r>
              <a:rPr lang="fr-FR" sz="1400" dirty="0">
                <a:solidFill>
                  <a:schemeClr val="tx2"/>
                </a:solidFill>
              </a:rPr>
              <a:t>MCO3</a:t>
            </a:r>
            <a:endParaRPr lang="fr-FR" sz="1050" dirty="0">
              <a:solidFill>
                <a:schemeClr val="tx2"/>
              </a:solidFill>
            </a:endParaRPr>
          </a:p>
        </p:txBody>
      </p:sp>
      <p:sp>
        <p:nvSpPr>
          <p:cNvPr id="16" name="Titre 3">
            <a:extLst>
              <a:ext uri="{FF2B5EF4-FFF2-40B4-BE49-F238E27FC236}">
                <a16:creationId xmlns:a16="http://schemas.microsoft.com/office/drawing/2014/main" id="{5D5BCDD3-E67C-183D-D4A3-892053A6F949}"/>
              </a:ext>
            </a:extLst>
          </p:cNvPr>
          <p:cNvSpPr>
            <a:spLocks noGrp="1"/>
          </p:cNvSpPr>
          <p:nvPr>
            <p:ph type="title"/>
          </p:nvPr>
        </p:nvSpPr>
        <p:spPr>
          <a:xfrm>
            <a:off x="582210" y="121989"/>
            <a:ext cx="9484815" cy="664180"/>
          </a:xfrm>
        </p:spPr>
        <p:txBody>
          <a:bodyPr>
            <a:normAutofit/>
          </a:bodyPr>
          <a:lstStyle/>
          <a:p>
            <a:r>
              <a:rPr lang="fr-FR" sz="2800" dirty="0"/>
              <a:t>Notre solution santé 2024</a:t>
            </a:r>
          </a:p>
        </p:txBody>
      </p:sp>
      <p:graphicFrame>
        <p:nvGraphicFramePr>
          <p:cNvPr id="2" name="Tableau 19">
            <a:extLst>
              <a:ext uri="{FF2B5EF4-FFF2-40B4-BE49-F238E27FC236}">
                <a16:creationId xmlns:a16="http://schemas.microsoft.com/office/drawing/2014/main" id="{C28C949C-C3BD-C49A-0A18-C6EB9FA18F1F}"/>
              </a:ext>
            </a:extLst>
          </p:cNvPr>
          <p:cNvGraphicFramePr>
            <a:graphicFrameLocks noGrp="1"/>
          </p:cNvGraphicFramePr>
          <p:nvPr>
            <p:extLst>
              <p:ext uri="{D42A27DB-BD31-4B8C-83A1-F6EECF244321}">
                <p14:modId xmlns:p14="http://schemas.microsoft.com/office/powerpoint/2010/main" val="702157944"/>
              </p:ext>
            </p:extLst>
          </p:nvPr>
        </p:nvGraphicFramePr>
        <p:xfrm>
          <a:off x="432965" y="1841870"/>
          <a:ext cx="10858618" cy="3919575"/>
        </p:xfrm>
        <a:graphic>
          <a:graphicData uri="http://schemas.openxmlformats.org/drawingml/2006/table">
            <a:tbl>
              <a:tblPr firstRow="1" bandRow="1">
                <a:tableStyleId>{5C22544A-7EE6-4342-B048-85BDC9FD1C3A}</a:tableStyleId>
              </a:tblPr>
              <a:tblGrid>
                <a:gridCol w="5376164">
                  <a:extLst>
                    <a:ext uri="{9D8B030D-6E8A-4147-A177-3AD203B41FA5}">
                      <a16:colId xmlns:a16="http://schemas.microsoft.com/office/drawing/2014/main" val="1863135064"/>
                    </a:ext>
                  </a:extLst>
                </a:gridCol>
                <a:gridCol w="1846729">
                  <a:extLst>
                    <a:ext uri="{9D8B030D-6E8A-4147-A177-3AD203B41FA5}">
                      <a16:colId xmlns:a16="http://schemas.microsoft.com/office/drawing/2014/main" val="893646142"/>
                    </a:ext>
                  </a:extLst>
                </a:gridCol>
                <a:gridCol w="1873624">
                  <a:extLst>
                    <a:ext uri="{9D8B030D-6E8A-4147-A177-3AD203B41FA5}">
                      <a16:colId xmlns:a16="http://schemas.microsoft.com/office/drawing/2014/main" val="3392248603"/>
                    </a:ext>
                  </a:extLst>
                </a:gridCol>
                <a:gridCol w="1762101">
                  <a:extLst>
                    <a:ext uri="{9D8B030D-6E8A-4147-A177-3AD203B41FA5}">
                      <a16:colId xmlns:a16="http://schemas.microsoft.com/office/drawing/2014/main" val="3481376927"/>
                    </a:ext>
                  </a:extLst>
                </a:gridCol>
              </a:tblGrid>
              <a:tr h="30602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1" i="0" u="none" strike="noStrike" kern="1200" baseline="0" dirty="0">
                          <a:solidFill>
                            <a:schemeClr val="bg2">
                              <a:lumMod val="75000"/>
                            </a:schemeClr>
                          </a:solidFill>
                          <a:latin typeface="+mn-lt"/>
                          <a:ea typeface="+mn-ea"/>
                          <a:cs typeface="+mn-cs"/>
                        </a:rPr>
                        <a:t>Equipement 100% santé </a:t>
                      </a:r>
                      <a:r>
                        <a:rPr lang="fr-FR" sz="1000" b="1" i="0" u="none" strike="noStrike" kern="1200" baseline="30000" dirty="0">
                          <a:solidFill>
                            <a:schemeClr val="bg2">
                              <a:lumMod val="75000"/>
                            </a:schemeClr>
                          </a:solidFill>
                          <a:latin typeface="+mn-lt"/>
                          <a:ea typeface="+mn-ea"/>
                          <a:cs typeface="+mn-cs"/>
                        </a:rPr>
                        <a:t>(4)</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Sans reste à charge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Sans reste à charge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Sans reste à charge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42251317"/>
                  </a:ext>
                </a:extLst>
              </a:tr>
              <a:tr h="3008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1" i="0" u="none" strike="noStrike" kern="1200" baseline="0" dirty="0">
                          <a:solidFill>
                            <a:schemeClr val="bg2">
                              <a:lumMod val="75000"/>
                            </a:schemeClr>
                          </a:solidFill>
                          <a:latin typeface="+mn-lt"/>
                          <a:ea typeface="+mn-ea"/>
                          <a:cs typeface="+mn-cs"/>
                        </a:rPr>
                        <a:t>Monture et verres remboursement monture limité à 100 € </a:t>
                      </a:r>
                      <a:r>
                        <a:rPr lang="fr-FR" sz="1000" b="1" i="0" u="none" strike="noStrike" kern="1200" baseline="30000" dirty="0">
                          <a:solidFill>
                            <a:schemeClr val="bg2">
                              <a:lumMod val="75000"/>
                            </a:schemeClr>
                          </a:solidFill>
                          <a:latin typeface="+mn-lt"/>
                          <a:ea typeface="+mn-ea"/>
                          <a:cs typeface="+mn-cs"/>
                        </a:rPr>
                        <a:t>(5)</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endParaRPr lang="fr-FR" sz="1000" b="0" i="0" u="none" strike="noStrike" kern="1200" baseline="0" dirty="0">
                        <a:solidFill>
                          <a:schemeClr val="bg2">
                            <a:lumMod val="75000"/>
                          </a:schemeClr>
                        </a:solidFill>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endParaRPr lang="fr-FR" sz="1000" b="0" i="0" u="none" strike="noStrike" kern="1200" baseline="0" dirty="0">
                        <a:solidFill>
                          <a:schemeClr val="bg2">
                            <a:lumMod val="75000"/>
                          </a:schemeClr>
                        </a:solidFill>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endParaRPr lang="fr-FR" sz="1000" b="0" i="0" u="none" strike="noStrike" kern="1200" baseline="0" dirty="0">
                        <a:solidFill>
                          <a:schemeClr val="bg2">
                            <a:lumMod val="75000"/>
                          </a:schemeClr>
                        </a:solidFill>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782083358"/>
                  </a:ext>
                </a:extLst>
              </a:tr>
              <a:tr h="3008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Monture + 2 verres simples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140 €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190 €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350 €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95340362"/>
                  </a:ext>
                </a:extLst>
              </a:tr>
              <a:tr h="3008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Monture + 1 verre simple + 1 verre complexe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170 €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210 €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400 €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767399292"/>
                  </a:ext>
                </a:extLst>
              </a:tr>
              <a:tr h="3040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Monture + 1 verre simple + 1 verre très complexe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190 €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230 €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430 €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8326256"/>
                  </a:ext>
                </a:extLst>
              </a:tr>
              <a:tr h="3008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Monture + 2 verres complexes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200 €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230 €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450 €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4041088362"/>
                  </a:ext>
                </a:extLst>
              </a:tr>
              <a:tr h="3008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Monture + 1 verre complexe + 1 verre très complexe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220 €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250 €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000" b="0" i="0" u="none" strike="noStrike" kern="1200" baseline="0" dirty="0">
                          <a:solidFill>
                            <a:schemeClr val="bg2">
                              <a:lumMod val="75000"/>
                            </a:schemeClr>
                          </a:solidFill>
                          <a:latin typeface="+mn-lt"/>
                          <a:ea typeface="+mn-ea"/>
                          <a:cs typeface="+mn-cs"/>
                        </a:rPr>
                        <a:t>480 €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6430158"/>
                  </a:ext>
                </a:extLst>
              </a:tr>
              <a:tr h="3008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Monture + 2 verres très complexes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240 €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270 €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510 €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4133307389"/>
                  </a:ext>
                </a:extLst>
              </a:tr>
              <a:tr h="3008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Suppléments et prestations optiques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Sans reste à charge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Sans reste à charge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Sans reste à charge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10370178"/>
                  </a:ext>
                </a:extLst>
              </a:tr>
              <a:tr h="3008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1" i="0" u="none" strike="noStrike" kern="1200" baseline="0" dirty="0">
                          <a:solidFill>
                            <a:schemeClr val="bg2">
                              <a:lumMod val="75000"/>
                            </a:schemeClr>
                          </a:solidFill>
                          <a:latin typeface="+mn-lt"/>
                          <a:ea typeface="+mn-ea"/>
                          <a:cs typeface="+mn-cs"/>
                        </a:rPr>
                        <a:t>Lentilles</a:t>
                      </a:r>
                      <a:r>
                        <a:rPr lang="fr-FR" sz="1000" b="0" i="0" u="none" strike="noStrike" kern="1200" baseline="0" dirty="0">
                          <a:solidFill>
                            <a:schemeClr val="bg2">
                              <a:lumMod val="75000"/>
                            </a:schemeClr>
                          </a:solidFill>
                          <a:latin typeface="+mn-lt"/>
                          <a:ea typeface="+mn-ea"/>
                          <a:cs typeface="+mn-cs"/>
                        </a:rPr>
                        <a:t>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fr-FR" sz="1000" b="0" i="0" u="none" strike="noStrike" kern="1200" baseline="0" dirty="0">
                        <a:solidFill>
                          <a:schemeClr val="bg2">
                            <a:lumMod val="75000"/>
                          </a:schemeClr>
                        </a:solidFill>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fr-FR" sz="1000" b="0" i="0" u="none" strike="noStrike" kern="1200" baseline="0" dirty="0">
                        <a:solidFill>
                          <a:schemeClr val="bg2">
                            <a:lumMod val="75000"/>
                          </a:schemeClr>
                        </a:solidFill>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fr-FR" sz="1000" b="0" i="0" u="none" strike="noStrike" kern="1200" baseline="0" dirty="0">
                        <a:solidFill>
                          <a:schemeClr val="bg2">
                            <a:lumMod val="75000"/>
                          </a:schemeClr>
                        </a:solidFill>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2677578672"/>
                  </a:ext>
                </a:extLst>
              </a:tr>
              <a:tr h="3008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Prises en charge par la Sécurité sociale </a:t>
                      </a:r>
                      <a:r>
                        <a:rPr lang="fr-FR" sz="1000" b="0" i="0" u="none" strike="noStrike" kern="1200" baseline="30000" dirty="0">
                          <a:solidFill>
                            <a:schemeClr val="bg2">
                              <a:lumMod val="75000"/>
                            </a:schemeClr>
                          </a:solidFill>
                          <a:latin typeface="+mn-lt"/>
                          <a:ea typeface="+mn-ea"/>
                          <a:cs typeface="+mn-cs"/>
                        </a:rPr>
                        <a:t>(2)</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Sécurité sociale + 50 €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Sécurité sociale + 100 €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Sécurité sociale + 150 €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29919756"/>
                  </a:ext>
                </a:extLst>
              </a:tr>
              <a:tr h="3008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Non prises en charge par la Sécurité sociale </a:t>
                      </a:r>
                      <a:r>
                        <a:rPr lang="fr-FR" sz="1000" b="0" i="0" u="none" strike="noStrike" kern="1200" baseline="30000" dirty="0">
                          <a:solidFill>
                            <a:schemeClr val="bg2">
                              <a:lumMod val="75000"/>
                            </a:schemeClr>
                          </a:solidFill>
                          <a:latin typeface="+mn-lt"/>
                          <a:ea typeface="+mn-ea"/>
                          <a:cs typeface="+mn-cs"/>
                        </a:rPr>
                        <a:t>(2)</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50 €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100 €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150 €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807660930"/>
                  </a:ext>
                </a:extLst>
              </a:tr>
              <a:tr h="3008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1" i="0" u="none" strike="noStrike" kern="1200" baseline="0" dirty="0">
                          <a:solidFill>
                            <a:schemeClr val="bg2">
                              <a:lumMod val="75000"/>
                            </a:schemeClr>
                          </a:solidFill>
                          <a:latin typeface="+mn-lt"/>
                          <a:ea typeface="+mn-ea"/>
                          <a:cs typeface="+mn-cs"/>
                        </a:rPr>
                        <a:t>Chirurgie réfractive non prise en charge par la Sécurité sociale, par œil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fontAlgn="ctr"/>
                      <a:r>
                        <a:rPr lang="fr-FR" sz="1000" b="0" i="0" u="none" strike="noStrike" kern="1200" baseline="0" dirty="0">
                          <a:solidFill>
                            <a:schemeClr val="bg2">
                              <a:lumMod val="75000"/>
                            </a:schemeClr>
                          </a:solidFill>
                          <a:latin typeface="+mn-lt"/>
                          <a:ea typeface="+mn-ea"/>
                          <a:cs typeface="+mn-cs"/>
                        </a:rPr>
                        <a:t>350 €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2474988999"/>
                  </a:ext>
                </a:extLst>
              </a:tr>
            </a:tbl>
          </a:graphicData>
        </a:graphic>
      </p:graphicFrame>
      <p:sp>
        <p:nvSpPr>
          <p:cNvPr id="5" name="ZoneTexte 4">
            <a:extLst>
              <a:ext uri="{FF2B5EF4-FFF2-40B4-BE49-F238E27FC236}">
                <a16:creationId xmlns:a16="http://schemas.microsoft.com/office/drawing/2014/main" id="{BDAFAAB2-F143-2F1D-A9D6-E8B0C1BCA170}"/>
              </a:ext>
            </a:extLst>
          </p:cNvPr>
          <p:cNvSpPr txBox="1"/>
          <p:nvPr/>
        </p:nvSpPr>
        <p:spPr>
          <a:xfrm>
            <a:off x="326028" y="1380580"/>
            <a:ext cx="3568098" cy="369332"/>
          </a:xfrm>
          <a:prstGeom prst="rect">
            <a:avLst/>
          </a:prstGeom>
          <a:noFill/>
        </p:spPr>
        <p:txBody>
          <a:bodyPr wrap="square" rtlCol="0">
            <a:spAutoFit/>
          </a:bodyPr>
          <a:lstStyle/>
          <a:p>
            <a:r>
              <a:rPr lang="fr-FR" dirty="0"/>
              <a:t>OPTIQUE</a:t>
            </a:r>
          </a:p>
        </p:txBody>
      </p:sp>
      <p:sp>
        <p:nvSpPr>
          <p:cNvPr id="6" name="ZoneTexte 5">
            <a:extLst>
              <a:ext uri="{FF2B5EF4-FFF2-40B4-BE49-F238E27FC236}">
                <a16:creationId xmlns:a16="http://schemas.microsoft.com/office/drawing/2014/main" id="{DB8E9C14-4CBC-843C-3F0A-7AA685D084BC}"/>
              </a:ext>
            </a:extLst>
          </p:cNvPr>
          <p:cNvSpPr txBox="1"/>
          <p:nvPr/>
        </p:nvSpPr>
        <p:spPr>
          <a:xfrm>
            <a:off x="326028" y="5813014"/>
            <a:ext cx="10781242" cy="923330"/>
          </a:xfrm>
          <a:prstGeom prst="rect">
            <a:avLst/>
          </a:prstGeom>
          <a:noFill/>
        </p:spPr>
        <p:txBody>
          <a:bodyPr wrap="square" rtlCol="0">
            <a:spAutoFit/>
          </a:bodyPr>
          <a:lstStyle/>
          <a:p>
            <a:r>
              <a:rPr lang="fr-FR" sz="900" baseline="30000" dirty="0">
                <a:solidFill>
                  <a:schemeClr val="bg2">
                    <a:lumMod val="75000"/>
                  </a:schemeClr>
                </a:solidFill>
              </a:rPr>
              <a:t>(2)</a:t>
            </a:r>
            <a:r>
              <a:rPr lang="fr-FR" sz="900" dirty="0">
                <a:solidFill>
                  <a:schemeClr val="bg2">
                    <a:lumMod val="75000"/>
                  </a:schemeClr>
                </a:solidFill>
              </a:rPr>
              <a:t>Montant maximum par année civile (du 1er janvier au 31 décembre). </a:t>
            </a:r>
            <a:r>
              <a:rPr lang="fr-FR" sz="900" baseline="30000" dirty="0">
                <a:solidFill>
                  <a:schemeClr val="bg2">
                    <a:lumMod val="75000"/>
                  </a:schemeClr>
                </a:solidFill>
              </a:rPr>
              <a:t>(4)</a:t>
            </a:r>
            <a:r>
              <a:rPr lang="fr-FR" sz="900" dirty="0">
                <a:solidFill>
                  <a:schemeClr val="bg2">
                    <a:lumMod val="75000"/>
                  </a:schemeClr>
                </a:solidFill>
              </a:rPr>
              <a:t>Tels que définis réglementairement. Le 100% Santé vous permet de bénéficier d’un panier de soins sans reste à charge, après remboursement de l’Assurance Maladie et de la mutuelle. Si vous ne souhaitez pas bénéficier des prestations comprises dans ce panier, les remboursements se feront selon le niveau de garantie choisi à la ou aux ligne(s) suivante(s). </a:t>
            </a:r>
            <a:r>
              <a:rPr lang="fr-FR" sz="900" baseline="30000" dirty="0">
                <a:solidFill>
                  <a:schemeClr val="bg2">
                    <a:lumMod val="75000"/>
                  </a:schemeClr>
                </a:solidFill>
              </a:rPr>
              <a:t>(5)</a:t>
            </a:r>
            <a:r>
              <a:rPr lang="fr-FR" sz="900" dirty="0">
                <a:solidFill>
                  <a:schemeClr val="bg2">
                    <a:lumMod val="75000"/>
                  </a:schemeClr>
                </a:solidFill>
              </a:rPr>
              <a:t> Les montants de remboursements couvrent les frais d’acquisition engagés, par période de prise en charge de 2 ans pour un équipement composé de 2 verres et d’une monture. Ils incluent la participation de l’assurance maladie. Le délai entre deux prises en charge peut être réduit dans les conditions définies dans le règlement mutualiste ou la notice d’information. Verres simples : verres simples foyer dont la sphère est comprise entre -6,00 et -0,00 et dont le cylindre est inférieur ou égal +4,00 ; ou dont la sphère est positive et dont la somme « sphère + cylindre » est inférieure ou égale à 6,00. Verres complexes : tous les autres verres.</a:t>
            </a:r>
          </a:p>
        </p:txBody>
      </p:sp>
    </p:spTree>
    <p:extLst>
      <p:ext uri="{BB962C8B-B14F-4D97-AF65-F5344CB8AC3E}">
        <p14:creationId xmlns:p14="http://schemas.microsoft.com/office/powerpoint/2010/main" val="3425189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B963FB96-6820-6461-8EE0-6D352531A739}"/>
              </a:ext>
            </a:extLst>
          </p:cNvPr>
          <p:cNvSpPr/>
          <p:nvPr/>
        </p:nvSpPr>
        <p:spPr>
          <a:xfrm>
            <a:off x="5284176" y="1290925"/>
            <a:ext cx="6230906" cy="467452"/>
          </a:xfrm>
          <a:prstGeom prst="roundRect">
            <a:avLst>
              <a:gd name="adj" fmla="val 50000"/>
            </a:avLst>
          </a:prstGeom>
          <a:gradFill>
            <a:gsLst>
              <a:gs pos="0">
                <a:schemeClr val="tx1"/>
              </a:gs>
              <a:gs pos="100000">
                <a:srgbClr val="E42839"/>
              </a:gs>
            </a:gsLst>
            <a:lin ang="0" scaled="0"/>
          </a:gra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8D55EDC-22BE-07E9-82CE-AE0E319BFB49}"/>
              </a:ext>
            </a:extLst>
          </p:cNvPr>
          <p:cNvSpPr txBox="1"/>
          <p:nvPr/>
        </p:nvSpPr>
        <p:spPr>
          <a:xfrm>
            <a:off x="5934633" y="1366075"/>
            <a:ext cx="1649506" cy="307777"/>
          </a:xfrm>
          <a:prstGeom prst="rect">
            <a:avLst/>
          </a:prstGeom>
          <a:noFill/>
        </p:spPr>
        <p:txBody>
          <a:bodyPr wrap="square" rtlCol="0">
            <a:spAutoFit/>
          </a:bodyPr>
          <a:lstStyle/>
          <a:p>
            <a:pPr algn="ctr"/>
            <a:r>
              <a:rPr lang="fr-FR" sz="1400" dirty="0">
                <a:solidFill>
                  <a:schemeClr val="tx2"/>
                </a:solidFill>
              </a:rPr>
              <a:t>MCO1</a:t>
            </a:r>
            <a:endParaRPr lang="fr-FR" sz="1050" dirty="0">
              <a:solidFill>
                <a:schemeClr val="tx2"/>
              </a:solidFill>
            </a:endParaRPr>
          </a:p>
        </p:txBody>
      </p:sp>
      <p:sp>
        <p:nvSpPr>
          <p:cNvPr id="14" name="ZoneTexte 13">
            <a:extLst>
              <a:ext uri="{FF2B5EF4-FFF2-40B4-BE49-F238E27FC236}">
                <a16:creationId xmlns:a16="http://schemas.microsoft.com/office/drawing/2014/main" id="{71F8A3E5-A44B-DD82-8457-51B532AF7BEB}"/>
              </a:ext>
            </a:extLst>
          </p:cNvPr>
          <p:cNvSpPr txBox="1"/>
          <p:nvPr/>
        </p:nvSpPr>
        <p:spPr>
          <a:xfrm>
            <a:off x="7766228" y="1356251"/>
            <a:ext cx="1738869" cy="307777"/>
          </a:xfrm>
          <a:prstGeom prst="rect">
            <a:avLst/>
          </a:prstGeom>
          <a:noFill/>
        </p:spPr>
        <p:txBody>
          <a:bodyPr wrap="square" rtlCol="0">
            <a:spAutoFit/>
          </a:bodyPr>
          <a:lstStyle/>
          <a:p>
            <a:pPr algn="ctr"/>
            <a:r>
              <a:rPr lang="fr-FR" sz="1400" dirty="0">
                <a:solidFill>
                  <a:schemeClr val="tx2"/>
                </a:solidFill>
              </a:rPr>
              <a:t>MCO2</a:t>
            </a:r>
          </a:p>
        </p:txBody>
      </p:sp>
      <p:sp>
        <p:nvSpPr>
          <p:cNvPr id="15" name="ZoneTexte 14">
            <a:extLst>
              <a:ext uri="{FF2B5EF4-FFF2-40B4-BE49-F238E27FC236}">
                <a16:creationId xmlns:a16="http://schemas.microsoft.com/office/drawing/2014/main" id="{4D960DEA-1C28-9163-33B3-6C324CDCD900}"/>
              </a:ext>
            </a:extLst>
          </p:cNvPr>
          <p:cNvSpPr txBox="1"/>
          <p:nvPr/>
        </p:nvSpPr>
        <p:spPr>
          <a:xfrm>
            <a:off x="9552714" y="1374418"/>
            <a:ext cx="1738869" cy="307777"/>
          </a:xfrm>
          <a:prstGeom prst="rect">
            <a:avLst/>
          </a:prstGeom>
          <a:noFill/>
        </p:spPr>
        <p:txBody>
          <a:bodyPr wrap="square" rtlCol="0">
            <a:spAutoFit/>
          </a:bodyPr>
          <a:lstStyle/>
          <a:p>
            <a:pPr algn="ctr"/>
            <a:r>
              <a:rPr lang="fr-FR" sz="1400" dirty="0">
                <a:solidFill>
                  <a:schemeClr val="tx2"/>
                </a:solidFill>
              </a:rPr>
              <a:t>MCO3</a:t>
            </a:r>
            <a:endParaRPr lang="fr-FR" sz="1050" dirty="0">
              <a:solidFill>
                <a:schemeClr val="tx2"/>
              </a:solidFill>
            </a:endParaRPr>
          </a:p>
        </p:txBody>
      </p:sp>
      <p:sp>
        <p:nvSpPr>
          <p:cNvPr id="16" name="Titre 3">
            <a:extLst>
              <a:ext uri="{FF2B5EF4-FFF2-40B4-BE49-F238E27FC236}">
                <a16:creationId xmlns:a16="http://schemas.microsoft.com/office/drawing/2014/main" id="{5D5BCDD3-E67C-183D-D4A3-892053A6F949}"/>
              </a:ext>
            </a:extLst>
          </p:cNvPr>
          <p:cNvSpPr>
            <a:spLocks noGrp="1"/>
          </p:cNvSpPr>
          <p:nvPr>
            <p:ph type="title"/>
          </p:nvPr>
        </p:nvSpPr>
        <p:spPr>
          <a:xfrm>
            <a:off x="582210" y="121989"/>
            <a:ext cx="9484815" cy="664180"/>
          </a:xfrm>
        </p:spPr>
        <p:txBody>
          <a:bodyPr>
            <a:normAutofit/>
          </a:bodyPr>
          <a:lstStyle/>
          <a:p>
            <a:r>
              <a:rPr lang="fr-FR" sz="2800" dirty="0"/>
              <a:t>Notre solution santé 2024</a:t>
            </a:r>
          </a:p>
        </p:txBody>
      </p:sp>
      <p:graphicFrame>
        <p:nvGraphicFramePr>
          <p:cNvPr id="3" name="Tableau 19">
            <a:extLst>
              <a:ext uri="{FF2B5EF4-FFF2-40B4-BE49-F238E27FC236}">
                <a16:creationId xmlns:a16="http://schemas.microsoft.com/office/drawing/2014/main" id="{2E5D65AF-8D43-7887-7D29-0B58B12CD0DD}"/>
              </a:ext>
            </a:extLst>
          </p:cNvPr>
          <p:cNvGraphicFramePr>
            <a:graphicFrameLocks noGrp="1"/>
          </p:cNvGraphicFramePr>
          <p:nvPr>
            <p:extLst>
              <p:ext uri="{D42A27DB-BD31-4B8C-83A1-F6EECF244321}">
                <p14:modId xmlns:p14="http://schemas.microsoft.com/office/powerpoint/2010/main" val="861397508"/>
              </p:ext>
            </p:extLst>
          </p:nvPr>
        </p:nvGraphicFramePr>
        <p:xfrm>
          <a:off x="505324" y="1932349"/>
          <a:ext cx="10858618" cy="1015145"/>
        </p:xfrm>
        <a:graphic>
          <a:graphicData uri="http://schemas.openxmlformats.org/drawingml/2006/table">
            <a:tbl>
              <a:tblPr firstRow="1" bandRow="1">
                <a:tableStyleId>{5C22544A-7EE6-4342-B048-85BDC9FD1C3A}</a:tableStyleId>
              </a:tblPr>
              <a:tblGrid>
                <a:gridCol w="5340305">
                  <a:extLst>
                    <a:ext uri="{9D8B030D-6E8A-4147-A177-3AD203B41FA5}">
                      <a16:colId xmlns:a16="http://schemas.microsoft.com/office/drawing/2014/main" val="1863135064"/>
                    </a:ext>
                  </a:extLst>
                </a:gridCol>
                <a:gridCol w="1990165">
                  <a:extLst>
                    <a:ext uri="{9D8B030D-6E8A-4147-A177-3AD203B41FA5}">
                      <a16:colId xmlns:a16="http://schemas.microsoft.com/office/drawing/2014/main" val="893646142"/>
                    </a:ext>
                  </a:extLst>
                </a:gridCol>
                <a:gridCol w="1757082">
                  <a:extLst>
                    <a:ext uri="{9D8B030D-6E8A-4147-A177-3AD203B41FA5}">
                      <a16:colId xmlns:a16="http://schemas.microsoft.com/office/drawing/2014/main" val="1174098861"/>
                    </a:ext>
                  </a:extLst>
                </a:gridCol>
                <a:gridCol w="1771066">
                  <a:extLst>
                    <a:ext uri="{9D8B030D-6E8A-4147-A177-3AD203B41FA5}">
                      <a16:colId xmlns:a16="http://schemas.microsoft.com/office/drawing/2014/main" val="3481376927"/>
                    </a:ext>
                  </a:extLst>
                </a:gridCol>
              </a:tblGrid>
              <a:tr h="342225">
                <a:tc>
                  <a:txBody>
                    <a:bodyPr/>
                    <a:lstStyle/>
                    <a:p>
                      <a:pPr algn="l" fontAlgn="b"/>
                      <a:r>
                        <a:rPr lang="fr-FR" sz="1000" b="1" i="0" u="none" strike="noStrike" kern="1200" baseline="0" dirty="0">
                          <a:solidFill>
                            <a:schemeClr val="bg2">
                              <a:lumMod val="75000"/>
                            </a:schemeClr>
                          </a:solidFill>
                          <a:latin typeface="+mn-lt"/>
                          <a:ea typeface="+mn-ea"/>
                          <a:cs typeface="+mn-cs"/>
                        </a:rPr>
                        <a:t>Equipements 100 % santé </a:t>
                      </a:r>
                      <a:r>
                        <a:rPr lang="fr-FR" sz="1000" b="1" i="0" u="none" strike="noStrike" kern="1200" baseline="30000" dirty="0">
                          <a:solidFill>
                            <a:schemeClr val="bg2">
                              <a:lumMod val="75000"/>
                            </a:schemeClr>
                          </a:solidFill>
                          <a:latin typeface="+mn-lt"/>
                          <a:ea typeface="+mn-ea"/>
                          <a:cs typeface="+mn-cs"/>
                        </a:rPr>
                        <a:t>(4)</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Sans reste à charge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Sans reste à charge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Sans reste à charge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42251317"/>
                  </a:ext>
                </a:extLst>
              </a:tr>
              <a:tr h="336460">
                <a:tc>
                  <a:txBody>
                    <a:bodyPr/>
                    <a:lstStyle/>
                    <a:p>
                      <a:pPr algn="l" fontAlgn="b"/>
                      <a:r>
                        <a:rPr lang="fr-FR" sz="1000" b="1" i="0" u="none" strike="noStrike" kern="1200" baseline="0" dirty="0">
                          <a:solidFill>
                            <a:schemeClr val="bg2">
                              <a:lumMod val="75000"/>
                            </a:schemeClr>
                          </a:solidFill>
                          <a:latin typeface="+mn-lt"/>
                          <a:ea typeface="+mn-ea"/>
                          <a:cs typeface="+mn-cs"/>
                        </a:rPr>
                        <a:t>Accessoires auditifs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130%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200%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782083358"/>
                  </a:ext>
                </a:extLst>
              </a:tr>
              <a:tr h="336460">
                <a:tc>
                  <a:txBody>
                    <a:bodyPr/>
                    <a:lstStyle/>
                    <a:p>
                      <a:pPr algn="l" fontAlgn="b"/>
                      <a:r>
                        <a:rPr lang="fr-FR" sz="1000" b="1" i="0" u="none" strike="noStrike" kern="1200" baseline="0" dirty="0">
                          <a:solidFill>
                            <a:schemeClr val="bg2">
                              <a:lumMod val="75000"/>
                            </a:schemeClr>
                          </a:solidFill>
                          <a:latin typeface="+mn-lt"/>
                          <a:ea typeface="+mn-ea"/>
                          <a:cs typeface="+mn-cs"/>
                        </a:rPr>
                        <a:t>Audioprothèse, par oreille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Sécurité sociale + 40%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130%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kern="1200" baseline="0" dirty="0">
                          <a:solidFill>
                            <a:schemeClr val="bg2">
                              <a:lumMod val="75000"/>
                            </a:schemeClr>
                          </a:solidFill>
                          <a:latin typeface="+mn-lt"/>
                          <a:ea typeface="+mn-ea"/>
                          <a:cs typeface="+mn-cs"/>
                        </a:rPr>
                        <a:t>200%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95340362"/>
                  </a:ext>
                </a:extLst>
              </a:tr>
            </a:tbl>
          </a:graphicData>
        </a:graphic>
      </p:graphicFrame>
      <p:sp>
        <p:nvSpPr>
          <p:cNvPr id="4" name="ZoneTexte 3">
            <a:extLst>
              <a:ext uri="{FF2B5EF4-FFF2-40B4-BE49-F238E27FC236}">
                <a16:creationId xmlns:a16="http://schemas.microsoft.com/office/drawing/2014/main" id="{539C10AC-C0E1-C142-6739-3AA237D4CEF6}"/>
              </a:ext>
            </a:extLst>
          </p:cNvPr>
          <p:cNvSpPr txBox="1"/>
          <p:nvPr/>
        </p:nvSpPr>
        <p:spPr>
          <a:xfrm>
            <a:off x="398387" y="1471059"/>
            <a:ext cx="3568098" cy="369332"/>
          </a:xfrm>
          <a:prstGeom prst="rect">
            <a:avLst/>
          </a:prstGeom>
          <a:noFill/>
        </p:spPr>
        <p:txBody>
          <a:bodyPr wrap="square" rtlCol="0">
            <a:spAutoFit/>
          </a:bodyPr>
          <a:lstStyle/>
          <a:p>
            <a:r>
              <a:rPr lang="fr-FR" dirty="0"/>
              <a:t>AIDES AUDITIVES</a:t>
            </a:r>
          </a:p>
        </p:txBody>
      </p:sp>
      <p:sp>
        <p:nvSpPr>
          <p:cNvPr id="7" name="ZoneTexte 6">
            <a:extLst>
              <a:ext uri="{FF2B5EF4-FFF2-40B4-BE49-F238E27FC236}">
                <a16:creationId xmlns:a16="http://schemas.microsoft.com/office/drawing/2014/main" id="{6094254A-782D-5F33-5CC1-FBE7A13930D3}"/>
              </a:ext>
            </a:extLst>
          </p:cNvPr>
          <p:cNvSpPr txBox="1"/>
          <p:nvPr/>
        </p:nvSpPr>
        <p:spPr>
          <a:xfrm>
            <a:off x="404297" y="6069932"/>
            <a:ext cx="10173980" cy="507831"/>
          </a:xfrm>
          <a:prstGeom prst="rect">
            <a:avLst/>
          </a:prstGeom>
          <a:noFill/>
        </p:spPr>
        <p:txBody>
          <a:bodyPr wrap="square" rtlCol="0">
            <a:spAutoFit/>
          </a:bodyPr>
          <a:lstStyle/>
          <a:p>
            <a:r>
              <a:rPr lang="fr-FR" sz="900" baseline="30000" dirty="0">
                <a:solidFill>
                  <a:schemeClr val="bg2">
                    <a:lumMod val="75000"/>
                  </a:schemeClr>
                </a:solidFill>
              </a:rPr>
              <a:t>(4)</a:t>
            </a:r>
            <a:r>
              <a:rPr lang="fr-FR" sz="900" dirty="0">
                <a:solidFill>
                  <a:schemeClr val="bg2">
                    <a:lumMod val="75000"/>
                  </a:schemeClr>
                </a:solidFill>
              </a:rPr>
              <a:t>Tels que définis réglementairement. Le 100% Santé vous permet de bénéficier d’un panier de soins sans reste à charge, après remboursement de l’Assurance Maladie et de la mutuelle. Si vous ne souhaitez pas bénéficier des prestations comprises dans ce panier, les remboursements se feront selon le niveau de garantie choisi à la ou aux ligne(s) suivante(s). </a:t>
            </a:r>
          </a:p>
        </p:txBody>
      </p:sp>
      <p:graphicFrame>
        <p:nvGraphicFramePr>
          <p:cNvPr id="8" name="Tableau 19">
            <a:extLst>
              <a:ext uri="{FF2B5EF4-FFF2-40B4-BE49-F238E27FC236}">
                <a16:creationId xmlns:a16="http://schemas.microsoft.com/office/drawing/2014/main" id="{D1EB269D-9DA0-B789-1292-BBDEF2A1491D}"/>
              </a:ext>
            </a:extLst>
          </p:cNvPr>
          <p:cNvGraphicFramePr>
            <a:graphicFrameLocks noGrp="1"/>
          </p:cNvGraphicFramePr>
          <p:nvPr>
            <p:extLst>
              <p:ext uri="{D42A27DB-BD31-4B8C-83A1-F6EECF244321}">
                <p14:modId xmlns:p14="http://schemas.microsoft.com/office/powerpoint/2010/main" val="3582680550"/>
              </p:ext>
            </p:extLst>
          </p:nvPr>
        </p:nvGraphicFramePr>
        <p:xfrm>
          <a:off x="480036" y="4242529"/>
          <a:ext cx="10858618" cy="342225"/>
        </p:xfrm>
        <a:graphic>
          <a:graphicData uri="http://schemas.openxmlformats.org/drawingml/2006/table">
            <a:tbl>
              <a:tblPr firstRow="1" bandRow="1">
                <a:tableStyleId>{5C22544A-7EE6-4342-B048-85BDC9FD1C3A}</a:tableStyleId>
              </a:tblPr>
              <a:tblGrid>
                <a:gridCol w="5401452">
                  <a:extLst>
                    <a:ext uri="{9D8B030D-6E8A-4147-A177-3AD203B41FA5}">
                      <a16:colId xmlns:a16="http://schemas.microsoft.com/office/drawing/2014/main" val="1863135064"/>
                    </a:ext>
                  </a:extLst>
                </a:gridCol>
                <a:gridCol w="2034988">
                  <a:extLst>
                    <a:ext uri="{9D8B030D-6E8A-4147-A177-3AD203B41FA5}">
                      <a16:colId xmlns:a16="http://schemas.microsoft.com/office/drawing/2014/main" val="893646142"/>
                    </a:ext>
                  </a:extLst>
                </a:gridCol>
                <a:gridCol w="1801906">
                  <a:extLst>
                    <a:ext uri="{9D8B030D-6E8A-4147-A177-3AD203B41FA5}">
                      <a16:colId xmlns:a16="http://schemas.microsoft.com/office/drawing/2014/main" val="1525385609"/>
                    </a:ext>
                  </a:extLst>
                </a:gridCol>
                <a:gridCol w="1620272">
                  <a:extLst>
                    <a:ext uri="{9D8B030D-6E8A-4147-A177-3AD203B41FA5}">
                      <a16:colId xmlns:a16="http://schemas.microsoft.com/office/drawing/2014/main" val="3481376927"/>
                    </a:ext>
                  </a:extLst>
                </a:gridCol>
              </a:tblGrid>
              <a:tr h="342225">
                <a:tc>
                  <a:txBody>
                    <a:bodyPr/>
                    <a:lstStyle/>
                    <a:p>
                      <a:pPr algn="l" fontAlgn="b"/>
                      <a:r>
                        <a:rPr lang="fr-FR" sz="1100" b="0" i="0" u="none" strike="noStrike" dirty="0">
                          <a:solidFill>
                            <a:srgbClr val="000000"/>
                          </a:solidFill>
                          <a:effectLst/>
                          <a:latin typeface="Basis Grotesque Medium" panose="020B0603030604040103" pitchFamily="34" charset="0"/>
                        </a:rPr>
                        <a:t>Cure thermale </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Basis Grotesque Light" panose="020B0303030604040103" pitchFamily="34" charset="0"/>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Basis Grotesque Light" panose="020B0303030604040103" pitchFamily="34" charset="0"/>
                        </a:rPr>
                        <a: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Basis Grotesque Light" panose="020B0303030604040103" pitchFamily="34" charset="0"/>
                        </a:rPr>
                        <a:t>100%</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42251317"/>
                  </a:ext>
                </a:extLst>
              </a:tr>
            </a:tbl>
          </a:graphicData>
        </a:graphic>
      </p:graphicFrame>
      <p:sp>
        <p:nvSpPr>
          <p:cNvPr id="9" name="ZoneTexte 8">
            <a:extLst>
              <a:ext uri="{FF2B5EF4-FFF2-40B4-BE49-F238E27FC236}">
                <a16:creationId xmlns:a16="http://schemas.microsoft.com/office/drawing/2014/main" id="{CBEB5217-7D48-8867-B193-42328478BD6B}"/>
              </a:ext>
            </a:extLst>
          </p:cNvPr>
          <p:cNvSpPr txBox="1"/>
          <p:nvPr/>
        </p:nvSpPr>
        <p:spPr>
          <a:xfrm>
            <a:off x="373099" y="3781239"/>
            <a:ext cx="3568098" cy="369332"/>
          </a:xfrm>
          <a:prstGeom prst="rect">
            <a:avLst/>
          </a:prstGeom>
          <a:noFill/>
        </p:spPr>
        <p:txBody>
          <a:bodyPr wrap="square" rtlCol="0">
            <a:spAutoFit/>
          </a:bodyPr>
          <a:lstStyle/>
          <a:p>
            <a:r>
              <a:rPr lang="fr-FR" dirty="0"/>
              <a:t>CURES</a:t>
            </a:r>
          </a:p>
        </p:txBody>
      </p:sp>
      <p:sp>
        <p:nvSpPr>
          <p:cNvPr id="10" name="Rectangle : coins arrondis 9">
            <a:extLst>
              <a:ext uri="{FF2B5EF4-FFF2-40B4-BE49-F238E27FC236}">
                <a16:creationId xmlns:a16="http://schemas.microsoft.com/office/drawing/2014/main" id="{386DBF85-A92D-038C-0606-E0DA33B0CE47}"/>
              </a:ext>
            </a:extLst>
          </p:cNvPr>
          <p:cNvSpPr/>
          <p:nvPr/>
        </p:nvSpPr>
        <p:spPr>
          <a:xfrm>
            <a:off x="5284176" y="3624127"/>
            <a:ext cx="6230906" cy="467452"/>
          </a:xfrm>
          <a:prstGeom prst="roundRect">
            <a:avLst>
              <a:gd name="adj" fmla="val 50000"/>
            </a:avLst>
          </a:prstGeom>
          <a:gradFill>
            <a:gsLst>
              <a:gs pos="0">
                <a:schemeClr val="tx1"/>
              </a:gs>
              <a:gs pos="100000">
                <a:srgbClr val="E42839"/>
              </a:gs>
            </a:gsLst>
            <a:lin ang="0" scaled="0"/>
          </a:gra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5572625-B598-181D-A22C-5EE9636987F7}"/>
              </a:ext>
            </a:extLst>
          </p:cNvPr>
          <p:cNvSpPr txBox="1"/>
          <p:nvPr/>
        </p:nvSpPr>
        <p:spPr>
          <a:xfrm>
            <a:off x="5934633" y="3699277"/>
            <a:ext cx="1649506" cy="307777"/>
          </a:xfrm>
          <a:prstGeom prst="rect">
            <a:avLst/>
          </a:prstGeom>
          <a:noFill/>
        </p:spPr>
        <p:txBody>
          <a:bodyPr wrap="square" rtlCol="0">
            <a:spAutoFit/>
          </a:bodyPr>
          <a:lstStyle/>
          <a:p>
            <a:pPr algn="ctr"/>
            <a:r>
              <a:rPr lang="fr-FR" sz="1400" dirty="0">
                <a:solidFill>
                  <a:schemeClr val="tx2"/>
                </a:solidFill>
              </a:rPr>
              <a:t>MCO1</a:t>
            </a:r>
            <a:endParaRPr lang="fr-FR" sz="1050" dirty="0">
              <a:solidFill>
                <a:schemeClr val="tx2"/>
              </a:solidFill>
            </a:endParaRPr>
          </a:p>
        </p:txBody>
      </p:sp>
      <p:sp>
        <p:nvSpPr>
          <p:cNvPr id="17" name="ZoneTexte 16">
            <a:extLst>
              <a:ext uri="{FF2B5EF4-FFF2-40B4-BE49-F238E27FC236}">
                <a16:creationId xmlns:a16="http://schemas.microsoft.com/office/drawing/2014/main" id="{DD2FABA0-039F-4267-28A5-98E6DACFECCC}"/>
              </a:ext>
            </a:extLst>
          </p:cNvPr>
          <p:cNvSpPr txBox="1"/>
          <p:nvPr/>
        </p:nvSpPr>
        <p:spPr>
          <a:xfrm>
            <a:off x="7766228" y="3689453"/>
            <a:ext cx="1738869" cy="307777"/>
          </a:xfrm>
          <a:prstGeom prst="rect">
            <a:avLst/>
          </a:prstGeom>
          <a:noFill/>
        </p:spPr>
        <p:txBody>
          <a:bodyPr wrap="square" rtlCol="0">
            <a:spAutoFit/>
          </a:bodyPr>
          <a:lstStyle/>
          <a:p>
            <a:pPr algn="ctr"/>
            <a:r>
              <a:rPr lang="fr-FR" sz="1400" dirty="0">
                <a:solidFill>
                  <a:schemeClr val="tx2"/>
                </a:solidFill>
              </a:rPr>
              <a:t>MCO2</a:t>
            </a:r>
          </a:p>
        </p:txBody>
      </p:sp>
      <p:sp>
        <p:nvSpPr>
          <p:cNvPr id="18" name="ZoneTexte 17">
            <a:extLst>
              <a:ext uri="{FF2B5EF4-FFF2-40B4-BE49-F238E27FC236}">
                <a16:creationId xmlns:a16="http://schemas.microsoft.com/office/drawing/2014/main" id="{958B1543-A4F0-01AF-B307-758570F0CDFA}"/>
              </a:ext>
            </a:extLst>
          </p:cNvPr>
          <p:cNvSpPr txBox="1"/>
          <p:nvPr/>
        </p:nvSpPr>
        <p:spPr>
          <a:xfrm>
            <a:off x="9552714" y="3707620"/>
            <a:ext cx="1738869" cy="307777"/>
          </a:xfrm>
          <a:prstGeom prst="rect">
            <a:avLst/>
          </a:prstGeom>
          <a:noFill/>
        </p:spPr>
        <p:txBody>
          <a:bodyPr wrap="square" rtlCol="0">
            <a:spAutoFit/>
          </a:bodyPr>
          <a:lstStyle/>
          <a:p>
            <a:pPr algn="ctr"/>
            <a:r>
              <a:rPr lang="fr-FR" sz="1400" dirty="0">
                <a:solidFill>
                  <a:schemeClr val="tx2"/>
                </a:solidFill>
              </a:rPr>
              <a:t>MCO3</a:t>
            </a:r>
            <a:endParaRPr lang="fr-FR" sz="1050" dirty="0">
              <a:solidFill>
                <a:schemeClr val="tx2"/>
              </a:solidFill>
            </a:endParaRPr>
          </a:p>
        </p:txBody>
      </p:sp>
    </p:spTree>
    <p:extLst>
      <p:ext uri="{BB962C8B-B14F-4D97-AF65-F5344CB8AC3E}">
        <p14:creationId xmlns:p14="http://schemas.microsoft.com/office/powerpoint/2010/main" val="1068229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personne, habits, Visage humain, ordinateur portable&#10;&#10;Description générée automatiquement">
            <a:extLst>
              <a:ext uri="{FF2B5EF4-FFF2-40B4-BE49-F238E27FC236}">
                <a16:creationId xmlns:a16="http://schemas.microsoft.com/office/drawing/2014/main" id="{2FF9D289-F9AA-FB4A-B922-5EBE9AD1A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975" y="981075"/>
            <a:ext cx="7439025" cy="5876925"/>
          </a:xfrm>
          <a:prstGeom prst="rect">
            <a:avLst/>
          </a:prstGeom>
        </p:spPr>
      </p:pic>
      <p:sp>
        <p:nvSpPr>
          <p:cNvPr id="10" name="Titre 9">
            <a:extLst>
              <a:ext uri="{FF2B5EF4-FFF2-40B4-BE49-F238E27FC236}">
                <a16:creationId xmlns:a16="http://schemas.microsoft.com/office/drawing/2014/main" id="{D79137DF-672E-62D9-6133-CDBE8F83A8B2}"/>
              </a:ext>
            </a:extLst>
          </p:cNvPr>
          <p:cNvSpPr>
            <a:spLocks noGrp="1"/>
          </p:cNvSpPr>
          <p:nvPr>
            <p:ph type="ctrTitle"/>
          </p:nvPr>
        </p:nvSpPr>
        <p:spPr>
          <a:xfrm>
            <a:off x="980872" y="2018905"/>
            <a:ext cx="6353378" cy="1514019"/>
          </a:xfrm>
        </p:spPr>
        <p:txBody>
          <a:bodyPr/>
          <a:lstStyle/>
          <a:p>
            <a:r>
              <a:rPr lang="fr-FR" sz="4000" dirty="0"/>
              <a:t>France Mutuelle </a:t>
            </a:r>
            <a:br>
              <a:rPr lang="fr-FR" sz="4000" dirty="0"/>
            </a:br>
            <a:r>
              <a:rPr lang="fr-FR" sz="4000" dirty="0"/>
              <a:t>à vos côtés</a:t>
            </a:r>
          </a:p>
        </p:txBody>
      </p:sp>
    </p:spTree>
    <p:extLst>
      <p:ext uri="{BB962C8B-B14F-4D97-AF65-F5344CB8AC3E}">
        <p14:creationId xmlns:p14="http://schemas.microsoft.com/office/powerpoint/2010/main" val="409018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B13565-2E50-FA01-96BA-875529885544}"/>
              </a:ext>
            </a:extLst>
          </p:cNvPr>
          <p:cNvSpPr>
            <a:spLocks noGrp="1"/>
          </p:cNvSpPr>
          <p:nvPr>
            <p:ph type="title"/>
          </p:nvPr>
        </p:nvSpPr>
        <p:spPr>
          <a:xfrm>
            <a:off x="582210" y="121989"/>
            <a:ext cx="9484815" cy="664180"/>
          </a:xfrm>
        </p:spPr>
        <p:txBody>
          <a:bodyPr>
            <a:normAutofit/>
          </a:bodyPr>
          <a:lstStyle/>
          <a:p>
            <a:r>
              <a:rPr lang="fr-FR" sz="2800" dirty="0">
                <a:latin typeface="Verdana" panose="020B0604030504040204" pitchFamily="34" charset="0"/>
                <a:ea typeface="Verdana" panose="020B0604030504040204" pitchFamily="34" charset="0"/>
              </a:rPr>
              <a:t>Vos services</a:t>
            </a:r>
          </a:p>
        </p:txBody>
      </p:sp>
      <p:sp>
        <p:nvSpPr>
          <p:cNvPr id="2" name="Rectangle : coins arrondis 1">
            <a:extLst>
              <a:ext uri="{FF2B5EF4-FFF2-40B4-BE49-F238E27FC236}">
                <a16:creationId xmlns:a16="http://schemas.microsoft.com/office/drawing/2014/main" id="{3A0829B9-4553-E2D5-E798-5513C14284A9}"/>
              </a:ext>
            </a:extLst>
          </p:cNvPr>
          <p:cNvSpPr/>
          <p:nvPr/>
        </p:nvSpPr>
        <p:spPr>
          <a:xfrm>
            <a:off x="482672" y="1504032"/>
            <a:ext cx="10938826" cy="2122826"/>
          </a:xfrm>
          <a:prstGeom prst="roundRect">
            <a:avLst/>
          </a:prstGeom>
          <a:solidFill>
            <a:srgbClr val="F7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personne, habits, Visage humain, homme&#10;&#10;Description générée automatiquement">
            <a:extLst>
              <a:ext uri="{FF2B5EF4-FFF2-40B4-BE49-F238E27FC236}">
                <a16:creationId xmlns:a16="http://schemas.microsoft.com/office/drawing/2014/main" id="{05226BC8-9F23-3A83-0A1E-F59B8CDB7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58" y="1112991"/>
            <a:ext cx="1408792" cy="1783279"/>
          </a:xfrm>
          <a:prstGeom prst="rect">
            <a:avLst/>
          </a:prstGeom>
        </p:spPr>
      </p:pic>
      <p:pic>
        <p:nvPicPr>
          <p:cNvPr id="8" name="Image 7" descr="Une image contenant texte, Graphique, Police, logo&#10;&#10;Description générée automatiquement">
            <a:extLst>
              <a:ext uri="{FF2B5EF4-FFF2-40B4-BE49-F238E27FC236}">
                <a16:creationId xmlns:a16="http://schemas.microsoft.com/office/drawing/2014/main" id="{B99C8148-C5B8-2401-3D0F-B52081903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90" y="2873551"/>
            <a:ext cx="894105" cy="769770"/>
          </a:xfrm>
          <a:prstGeom prst="rect">
            <a:avLst/>
          </a:prstGeom>
        </p:spPr>
      </p:pic>
      <p:sp>
        <p:nvSpPr>
          <p:cNvPr id="9" name="ZoneTexte 8">
            <a:extLst>
              <a:ext uri="{FF2B5EF4-FFF2-40B4-BE49-F238E27FC236}">
                <a16:creationId xmlns:a16="http://schemas.microsoft.com/office/drawing/2014/main" id="{A80526D4-9BD1-6745-1640-202FBC823A86}"/>
              </a:ext>
            </a:extLst>
          </p:cNvPr>
          <p:cNvSpPr txBox="1"/>
          <p:nvPr/>
        </p:nvSpPr>
        <p:spPr>
          <a:xfrm>
            <a:off x="2401636" y="1615048"/>
            <a:ext cx="9019861" cy="1754326"/>
          </a:xfrm>
          <a:prstGeom prst="rect">
            <a:avLst/>
          </a:prstGeom>
          <a:noFill/>
        </p:spPr>
        <p:txBody>
          <a:bodyPr wrap="square" rtlCol="0">
            <a:spAutoFit/>
          </a:bodyPr>
          <a:lstStyle/>
          <a:p>
            <a:pPr algn="just">
              <a:spcBef>
                <a:spcPts val="600"/>
              </a:spcBef>
            </a:pPr>
            <a:r>
              <a:rPr lang="fr-FR" sz="1400" b="1" dirty="0">
                <a:solidFill>
                  <a:schemeClr val="bg2">
                    <a:lumMod val="75000"/>
                  </a:schemeClr>
                </a:solidFill>
              </a:rPr>
              <a:t>L’assistance au quotidien</a:t>
            </a:r>
          </a:p>
          <a:p>
            <a:pPr>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Dans le souci de toujours mieux vous accompagner, particulièrement dans les moments de la vie où vous en avez le plus besoin, France Mutuelle a conclu un partenariat avec </a:t>
            </a:r>
            <a:r>
              <a:rPr lang="fr-FR" sz="1300" dirty="0" err="1">
                <a:solidFill>
                  <a:schemeClr val="bg2">
                    <a:lumMod val="75000"/>
                  </a:schemeClr>
                </a:solidFill>
                <a:latin typeface="Verdana" panose="020B0604030504040204" pitchFamily="34" charset="0"/>
                <a:ea typeface="Verdana" panose="020B0604030504040204" pitchFamily="34" charset="0"/>
              </a:rPr>
              <a:t>Filassistance</a:t>
            </a:r>
            <a:r>
              <a:rPr lang="fr-FR" sz="1300" dirty="0">
                <a:solidFill>
                  <a:schemeClr val="bg2">
                    <a:lumMod val="75000"/>
                  </a:schemeClr>
                </a:solidFill>
                <a:latin typeface="Verdana" panose="020B0604030504040204" pitchFamily="34" charset="0"/>
                <a:ea typeface="Verdana" panose="020B0604030504040204" pitchFamily="34" charset="0"/>
              </a:rPr>
              <a:t>.</a:t>
            </a:r>
          </a:p>
          <a:p>
            <a:pPr algn="just">
              <a:spcBef>
                <a:spcPts val="600"/>
              </a:spcBef>
            </a:pPr>
            <a:r>
              <a:rPr lang="fr-FR" sz="1400" b="1" dirty="0">
                <a:solidFill>
                  <a:schemeClr val="bg2">
                    <a:lumMod val="75000"/>
                  </a:schemeClr>
                </a:solidFill>
              </a:rPr>
              <a:t>Une aide à la personne</a:t>
            </a:r>
          </a:p>
          <a:p>
            <a:pPr>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En fonction de votre situation et de vos besoins, l’équipe pluridisciplinaire de </a:t>
            </a:r>
            <a:r>
              <a:rPr lang="fr-FR" sz="1300" dirty="0" err="1">
                <a:solidFill>
                  <a:schemeClr val="bg2">
                    <a:lumMod val="75000"/>
                  </a:schemeClr>
                </a:solidFill>
                <a:latin typeface="Verdana" panose="020B0604030504040204" pitchFamily="34" charset="0"/>
                <a:ea typeface="Verdana" panose="020B0604030504040204" pitchFamily="34" charset="0"/>
              </a:rPr>
              <a:t>Filassistance</a:t>
            </a:r>
            <a:r>
              <a:rPr lang="fr-FR" sz="1300" dirty="0">
                <a:solidFill>
                  <a:schemeClr val="bg2">
                    <a:lumMod val="75000"/>
                  </a:schemeClr>
                </a:solidFill>
                <a:latin typeface="Verdana" panose="020B0604030504040204" pitchFamily="34" charset="0"/>
                <a:ea typeface="Verdana" panose="020B0604030504040204" pitchFamily="34" charset="0"/>
              </a:rPr>
              <a:t> convient avec vous des prestations les mieux adaptées et se charge de leur mise en place : acheminement des médicaments, livraison de courses, garde des enfants, assistance aux devoirs, aide-ménagère… </a:t>
            </a:r>
          </a:p>
        </p:txBody>
      </p:sp>
      <p:sp>
        <p:nvSpPr>
          <p:cNvPr id="18" name="Rectangle : coins arrondis 17">
            <a:extLst>
              <a:ext uri="{FF2B5EF4-FFF2-40B4-BE49-F238E27FC236}">
                <a16:creationId xmlns:a16="http://schemas.microsoft.com/office/drawing/2014/main" id="{5ED6127B-55ED-6337-88AF-F2E8B4C4633A}"/>
              </a:ext>
            </a:extLst>
          </p:cNvPr>
          <p:cNvSpPr/>
          <p:nvPr/>
        </p:nvSpPr>
        <p:spPr>
          <a:xfrm>
            <a:off x="560717" y="4016094"/>
            <a:ext cx="10860781" cy="2555481"/>
          </a:xfrm>
          <a:prstGeom prst="roundRect">
            <a:avLst/>
          </a:prstGeom>
          <a:solidFill>
            <a:srgbClr val="F7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AA6D94E8-951C-653B-6048-58643570446D}"/>
              </a:ext>
            </a:extLst>
          </p:cNvPr>
          <p:cNvSpPr txBox="1"/>
          <p:nvPr/>
        </p:nvSpPr>
        <p:spPr>
          <a:xfrm>
            <a:off x="2479682" y="4078586"/>
            <a:ext cx="8941816" cy="2400657"/>
          </a:xfrm>
          <a:prstGeom prst="rect">
            <a:avLst/>
          </a:prstGeom>
          <a:noFill/>
        </p:spPr>
        <p:txBody>
          <a:bodyPr wrap="square" rtlCol="0">
            <a:spAutoFit/>
          </a:bodyPr>
          <a:lstStyle/>
          <a:p>
            <a:pPr marR="0" algn="just">
              <a:spcBef>
                <a:spcPts val="600"/>
              </a:spcBef>
            </a:pPr>
            <a:r>
              <a:rPr lang="fr-FR" sz="1400" b="1" dirty="0">
                <a:solidFill>
                  <a:schemeClr val="bg2">
                    <a:lumMod val="75000"/>
                  </a:schemeClr>
                </a:solidFill>
              </a:rPr>
              <a:t>Réseau de soins</a:t>
            </a:r>
          </a:p>
          <a:p>
            <a:pPr marR="0" algn="just">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Accédez à un réseau de professionnels de santé qui vous proposent des produits et services de qualité à des tarifs encadrés et négociés en</a:t>
            </a:r>
            <a:r>
              <a:rPr lang="fr-FR" sz="1400" b="0" i="0" u="none" strike="noStrike" dirty="0">
                <a:solidFill>
                  <a:schemeClr val="bg2">
                    <a:lumMod val="75000"/>
                  </a:schemeClr>
                </a:solidFill>
                <a:latin typeface="Basis Grotesque Light" panose="020B0303030604040103" pitchFamily="34" charset="0"/>
              </a:rPr>
              <a:t> </a:t>
            </a:r>
            <a:r>
              <a:rPr lang="fr-FR" sz="1400" b="1" dirty="0">
                <a:solidFill>
                  <a:schemeClr val="bg2">
                    <a:lumMod val="75000"/>
                  </a:schemeClr>
                </a:solidFill>
              </a:rPr>
              <a:t>optique et en audioprothèse.</a:t>
            </a:r>
          </a:p>
          <a:p>
            <a:pPr algn="just">
              <a:spcBef>
                <a:spcPts val="600"/>
              </a:spcBef>
            </a:pPr>
            <a:r>
              <a:rPr lang="fr-FR" sz="1400" b="1" dirty="0">
                <a:solidFill>
                  <a:schemeClr val="bg2">
                    <a:lumMod val="75000"/>
                  </a:schemeClr>
                </a:solidFill>
              </a:rPr>
              <a:t>Les engagements Be-</a:t>
            </a:r>
            <a:r>
              <a:rPr lang="fr-FR" sz="1400" b="1" dirty="0" err="1">
                <a:solidFill>
                  <a:schemeClr val="bg2">
                    <a:lumMod val="75000"/>
                  </a:schemeClr>
                </a:solidFill>
              </a:rPr>
              <a:t>optilys</a:t>
            </a:r>
            <a:endParaRPr lang="fr-FR" sz="1400" b="1" dirty="0">
              <a:solidFill>
                <a:schemeClr val="bg2">
                  <a:lumMod val="75000"/>
                </a:schemeClr>
              </a:solidFill>
            </a:endParaRPr>
          </a:p>
          <a:p>
            <a:pPr>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Parce que l’amélioration de votre prise en charge est notre objectif, nous vous permettons de profiter de tarifs privilégiés et services préférentiels en vous rendant chez l’un des partenaires du réseau </a:t>
            </a:r>
            <a:r>
              <a:rPr lang="fr-FR" sz="1300" dirty="0" err="1">
                <a:solidFill>
                  <a:schemeClr val="bg2">
                    <a:lumMod val="75000"/>
                  </a:schemeClr>
                </a:solidFill>
                <a:latin typeface="Verdana" panose="020B0604030504040204" pitchFamily="34" charset="0"/>
                <a:ea typeface="Verdana" panose="020B0604030504040204" pitchFamily="34" charset="0"/>
              </a:rPr>
              <a:t>be-optilys</a:t>
            </a:r>
            <a:r>
              <a:rPr lang="fr-FR" sz="1300" dirty="0">
                <a:solidFill>
                  <a:schemeClr val="bg2">
                    <a:lumMod val="75000"/>
                  </a:schemeClr>
                </a:solidFill>
                <a:latin typeface="Verdana" panose="020B0604030504040204" pitchFamily="34" charset="0"/>
                <a:ea typeface="Verdana" panose="020B0604030504040204" pitchFamily="34" charset="0"/>
              </a:rPr>
              <a:t>.</a:t>
            </a:r>
          </a:p>
          <a:p>
            <a:pPr marR="0" algn="l" rtl="0">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        Vous permettre de diminuer vos dépenses de santé </a:t>
            </a:r>
          </a:p>
          <a:p>
            <a:pPr marR="0" algn="l" rtl="0">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        Vous assurer des soins de qualité</a:t>
            </a:r>
          </a:p>
          <a:p>
            <a:pPr marR="0" algn="l" rtl="0">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        Vous informer et vous conseiller sur les solutions les plus adaptées à vos besoins de santé</a:t>
            </a:r>
          </a:p>
        </p:txBody>
      </p:sp>
      <p:pic>
        <p:nvPicPr>
          <p:cNvPr id="20" name="Image 19" descr="Une image contenant Police, Graphique, logo, graphisme&#10;&#10;Description générée automatiquement">
            <a:extLst>
              <a:ext uri="{FF2B5EF4-FFF2-40B4-BE49-F238E27FC236}">
                <a16:creationId xmlns:a16="http://schemas.microsoft.com/office/drawing/2014/main" id="{1DD05695-3380-6168-891D-0B6648C5E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502" y="5741699"/>
            <a:ext cx="1499395" cy="461064"/>
          </a:xfrm>
          <a:prstGeom prst="rect">
            <a:avLst/>
          </a:prstGeom>
        </p:spPr>
      </p:pic>
      <p:sp>
        <p:nvSpPr>
          <p:cNvPr id="21" name="Ellipse 20">
            <a:extLst>
              <a:ext uri="{FF2B5EF4-FFF2-40B4-BE49-F238E27FC236}">
                <a16:creationId xmlns:a16="http://schemas.microsoft.com/office/drawing/2014/main" id="{3AAF69FD-DCE6-E472-D0C7-D792C4B5DF8A}"/>
              </a:ext>
            </a:extLst>
          </p:cNvPr>
          <p:cNvSpPr/>
          <p:nvPr/>
        </p:nvSpPr>
        <p:spPr>
          <a:xfrm>
            <a:off x="2609562" y="5657289"/>
            <a:ext cx="212659" cy="212659"/>
          </a:xfrm>
          <a:prstGeom prst="ellipse">
            <a:avLst/>
          </a:prstGeom>
          <a:noFill/>
          <a:ln>
            <a:solidFill>
              <a:srgbClr val="E966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aseline="-4000" dirty="0">
              <a:solidFill>
                <a:srgbClr val="7A0066"/>
              </a:solidFill>
              <a:latin typeface="Basis Grotesque Light" panose="020B0303030604040103" pitchFamily="34" charset="0"/>
            </a:endParaRPr>
          </a:p>
        </p:txBody>
      </p:sp>
      <p:sp>
        <p:nvSpPr>
          <p:cNvPr id="22" name="Ellipse 21">
            <a:extLst>
              <a:ext uri="{FF2B5EF4-FFF2-40B4-BE49-F238E27FC236}">
                <a16:creationId xmlns:a16="http://schemas.microsoft.com/office/drawing/2014/main" id="{9C717FAF-9353-59FC-4E74-CC4BCF3E9945}"/>
              </a:ext>
            </a:extLst>
          </p:cNvPr>
          <p:cNvSpPr/>
          <p:nvPr/>
        </p:nvSpPr>
        <p:spPr>
          <a:xfrm>
            <a:off x="2609562" y="5920225"/>
            <a:ext cx="212659" cy="212659"/>
          </a:xfrm>
          <a:prstGeom prst="ellipse">
            <a:avLst/>
          </a:prstGeom>
          <a:noFill/>
          <a:ln>
            <a:solidFill>
              <a:srgbClr val="E966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aseline="-4000" dirty="0">
              <a:solidFill>
                <a:srgbClr val="7A0066"/>
              </a:solidFill>
              <a:latin typeface="Basis Grotesque Light" panose="020B0303030604040103" pitchFamily="34" charset="0"/>
            </a:endParaRPr>
          </a:p>
        </p:txBody>
      </p:sp>
      <p:sp>
        <p:nvSpPr>
          <p:cNvPr id="23" name="Ellipse 22">
            <a:extLst>
              <a:ext uri="{FF2B5EF4-FFF2-40B4-BE49-F238E27FC236}">
                <a16:creationId xmlns:a16="http://schemas.microsoft.com/office/drawing/2014/main" id="{492C5D15-C23D-A845-8DF6-8603353FF6B2}"/>
              </a:ext>
            </a:extLst>
          </p:cNvPr>
          <p:cNvSpPr/>
          <p:nvPr/>
        </p:nvSpPr>
        <p:spPr>
          <a:xfrm>
            <a:off x="2609561" y="6194118"/>
            <a:ext cx="212659" cy="212659"/>
          </a:xfrm>
          <a:prstGeom prst="ellipse">
            <a:avLst/>
          </a:prstGeom>
          <a:noFill/>
          <a:ln>
            <a:solidFill>
              <a:srgbClr val="E966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aseline="-4000" dirty="0">
              <a:solidFill>
                <a:srgbClr val="7A0066"/>
              </a:solidFill>
              <a:latin typeface="Basis Grotesque Light" panose="020B0303030604040103" pitchFamily="34" charset="0"/>
            </a:endParaRPr>
          </a:p>
        </p:txBody>
      </p:sp>
      <p:sp>
        <p:nvSpPr>
          <p:cNvPr id="24" name="ZoneTexte 23">
            <a:extLst>
              <a:ext uri="{FF2B5EF4-FFF2-40B4-BE49-F238E27FC236}">
                <a16:creationId xmlns:a16="http://schemas.microsoft.com/office/drawing/2014/main" id="{C98BFFCB-3A5C-41A4-96E0-B0025112E80B}"/>
              </a:ext>
            </a:extLst>
          </p:cNvPr>
          <p:cNvSpPr txBox="1"/>
          <p:nvPr/>
        </p:nvSpPr>
        <p:spPr>
          <a:xfrm>
            <a:off x="2609561" y="5654115"/>
            <a:ext cx="155220" cy="261610"/>
          </a:xfrm>
          <a:prstGeom prst="rect">
            <a:avLst/>
          </a:prstGeom>
          <a:noFill/>
        </p:spPr>
        <p:txBody>
          <a:bodyPr wrap="square" rtlCol="0">
            <a:spAutoFit/>
          </a:bodyPr>
          <a:lstStyle/>
          <a:p>
            <a:r>
              <a:rPr lang="fr-FR" sz="1100" dirty="0">
                <a:solidFill>
                  <a:srgbClr val="E96612"/>
                </a:solidFill>
                <a:latin typeface="Basis Grotesque Light" panose="020B0303030604040103" pitchFamily="34" charset="0"/>
              </a:rPr>
              <a:t>1</a:t>
            </a:r>
          </a:p>
        </p:txBody>
      </p:sp>
      <p:sp>
        <p:nvSpPr>
          <p:cNvPr id="25" name="ZoneTexte 24">
            <a:extLst>
              <a:ext uri="{FF2B5EF4-FFF2-40B4-BE49-F238E27FC236}">
                <a16:creationId xmlns:a16="http://schemas.microsoft.com/office/drawing/2014/main" id="{9D5E09AF-31A6-E2DF-9CA5-AE869E97E9CF}"/>
              </a:ext>
            </a:extLst>
          </p:cNvPr>
          <p:cNvSpPr txBox="1"/>
          <p:nvPr/>
        </p:nvSpPr>
        <p:spPr>
          <a:xfrm>
            <a:off x="2603210" y="5910829"/>
            <a:ext cx="155220" cy="261610"/>
          </a:xfrm>
          <a:prstGeom prst="rect">
            <a:avLst/>
          </a:prstGeom>
          <a:noFill/>
        </p:spPr>
        <p:txBody>
          <a:bodyPr wrap="square" rtlCol="0">
            <a:spAutoFit/>
          </a:bodyPr>
          <a:lstStyle/>
          <a:p>
            <a:r>
              <a:rPr lang="fr-FR" sz="1100" dirty="0">
                <a:solidFill>
                  <a:srgbClr val="E96612"/>
                </a:solidFill>
                <a:latin typeface="Basis Grotesque Light" panose="020B0303030604040103" pitchFamily="34" charset="0"/>
              </a:rPr>
              <a:t>2</a:t>
            </a:r>
          </a:p>
        </p:txBody>
      </p:sp>
      <p:sp>
        <p:nvSpPr>
          <p:cNvPr id="26" name="ZoneTexte 25">
            <a:extLst>
              <a:ext uri="{FF2B5EF4-FFF2-40B4-BE49-F238E27FC236}">
                <a16:creationId xmlns:a16="http://schemas.microsoft.com/office/drawing/2014/main" id="{0ECA69D9-7F2B-1D26-6F9B-81660BD22FF6}"/>
              </a:ext>
            </a:extLst>
          </p:cNvPr>
          <p:cNvSpPr txBox="1"/>
          <p:nvPr/>
        </p:nvSpPr>
        <p:spPr>
          <a:xfrm>
            <a:off x="2600035" y="6187768"/>
            <a:ext cx="155220" cy="261610"/>
          </a:xfrm>
          <a:prstGeom prst="rect">
            <a:avLst/>
          </a:prstGeom>
          <a:noFill/>
        </p:spPr>
        <p:txBody>
          <a:bodyPr wrap="square" rtlCol="0">
            <a:spAutoFit/>
          </a:bodyPr>
          <a:lstStyle/>
          <a:p>
            <a:r>
              <a:rPr lang="fr-FR" sz="1100" dirty="0">
                <a:solidFill>
                  <a:srgbClr val="E96612"/>
                </a:solidFill>
                <a:latin typeface="Basis Grotesque Light" panose="020B0303030604040103" pitchFamily="34" charset="0"/>
              </a:rPr>
              <a:t>3</a:t>
            </a:r>
          </a:p>
        </p:txBody>
      </p:sp>
      <p:pic>
        <p:nvPicPr>
          <p:cNvPr id="27" name="Image 26" descr="Une image contenant Visage humain, personne, habits, femme&#10;&#10;Description générée automatiquement">
            <a:extLst>
              <a:ext uri="{FF2B5EF4-FFF2-40B4-BE49-F238E27FC236}">
                <a16:creationId xmlns:a16="http://schemas.microsoft.com/office/drawing/2014/main" id="{DE8DDDB9-00B8-07C4-86F0-22A3F5A367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858" y="3782920"/>
            <a:ext cx="1427576" cy="1807058"/>
          </a:xfrm>
          <a:prstGeom prst="rect">
            <a:avLst/>
          </a:prstGeom>
        </p:spPr>
      </p:pic>
    </p:spTree>
    <p:extLst>
      <p:ext uri="{BB962C8B-B14F-4D97-AF65-F5344CB8AC3E}">
        <p14:creationId xmlns:p14="http://schemas.microsoft.com/office/powerpoint/2010/main" val="106038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B13565-2E50-FA01-96BA-875529885544}"/>
              </a:ext>
            </a:extLst>
          </p:cNvPr>
          <p:cNvSpPr>
            <a:spLocks noGrp="1"/>
          </p:cNvSpPr>
          <p:nvPr>
            <p:ph type="title"/>
          </p:nvPr>
        </p:nvSpPr>
        <p:spPr>
          <a:xfrm>
            <a:off x="582210" y="121989"/>
            <a:ext cx="10705222" cy="664180"/>
          </a:xfrm>
        </p:spPr>
        <p:txBody>
          <a:bodyPr>
            <a:normAutofit fontScale="90000"/>
          </a:bodyPr>
          <a:lstStyle/>
          <a:p>
            <a:r>
              <a:rPr lang="fr-FR" sz="3100" dirty="0"/>
              <a:t>Professionnels de santé Réseau de soins </a:t>
            </a:r>
            <a:r>
              <a:rPr lang="fr-FR" sz="3100" dirty="0" err="1"/>
              <a:t>Optilys</a:t>
            </a:r>
            <a:endParaRPr lang="fr-FR" sz="3100" dirty="0"/>
          </a:p>
        </p:txBody>
      </p:sp>
      <p:sp>
        <p:nvSpPr>
          <p:cNvPr id="3" name="ZoneTexte 2">
            <a:extLst>
              <a:ext uri="{FF2B5EF4-FFF2-40B4-BE49-F238E27FC236}">
                <a16:creationId xmlns:a16="http://schemas.microsoft.com/office/drawing/2014/main" id="{EC089320-4732-56FA-34C5-20CF81FFB886}"/>
              </a:ext>
            </a:extLst>
          </p:cNvPr>
          <p:cNvSpPr txBox="1"/>
          <p:nvPr/>
        </p:nvSpPr>
        <p:spPr>
          <a:xfrm>
            <a:off x="686223" y="1594198"/>
            <a:ext cx="3568098" cy="369332"/>
          </a:xfrm>
          <a:prstGeom prst="rect">
            <a:avLst/>
          </a:prstGeom>
          <a:noFill/>
        </p:spPr>
        <p:txBody>
          <a:bodyPr wrap="square" rtlCol="0">
            <a:spAutoFit/>
          </a:bodyPr>
          <a:lstStyle/>
          <a:p>
            <a:r>
              <a:rPr lang="fr-FR" b="1" dirty="0"/>
              <a:t>OPTICIENS</a:t>
            </a:r>
          </a:p>
        </p:txBody>
      </p:sp>
      <p:pic>
        <p:nvPicPr>
          <p:cNvPr id="6" name="Image 5" descr="Une image contenant Police, Graphique, logo, graphisme&#10;&#10;Description générée automatiquement">
            <a:extLst>
              <a:ext uri="{FF2B5EF4-FFF2-40B4-BE49-F238E27FC236}">
                <a16:creationId xmlns:a16="http://schemas.microsoft.com/office/drawing/2014/main" id="{4BC9A9E7-1851-684B-0B3D-153CB90DF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5663" y="1363666"/>
            <a:ext cx="1499395" cy="461064"/>
          </a:xfrm>
          <a:prstGeom prst="rect">
            <a:avLst/>
          </a:prstGeom>
        </p:spPr>
      </p:pic>
      <p:pic>
        <p:nvPicPr>
          <p:cNvPr id="7" name="Image 6">
            <a:extLst>
              <a:ext uri="{FF2B5EF4-FFF2-40B4-BE49-F238E27FC236}">
                <a16:creationId xmlns:a16="http://schemas.microsoft.com/office/drawing/2014/main" id="{124C0B90-3DC9-E0EF-62BC-4162D8AD3DDC}"/>
              </a:ext>
            </a:extLst>
          </p:cNvPr>
          <p:cNvPicPr>
            <a:picLocks noChangeAspect="1"/>
          </p:cNvPicPr>
          <p:nvPr/>
        </p:nvPicPr>
        <p:blipFill rotWithShape="1">
          <a:blip r:embed="rId3"/>
          <a:srcRect r="13140"/>
          <a:stretch/>
        </p:blipFill>
        <p:spPr>
          <a:xfrm>
            <a:off x="871580" y="2467762"/>
            <a:ext cx="2810084" cy="3433070"/>
          </a:xfrm>
          <a:prstGeom prst="rect">
            <a:avLst/>
          </a:prstGeom>
        </p:spPr>
      </p:pic>
      <p:pic>
        <p:nvPicPr>
          <p:cNvPr id="9" name="Image 8">
            <a:extLst>
              <a:ext uri="{FF2B5EF4-FFF2-40B4-BE49-F238E27FC236}">
                <a16:creationId xmlns:a16="http://schemas.microsoft.com/office/drawing/2014/main" id="{B0637F3F-9F41-805D-4790-B8FB4C3C494B}"/>
              </a:ext>
            </a:extLst>
          </p:cNvPr>
          <p:cNvPicPr>
            <a:picLocks noChangeAspect="1"/>
          </p:cNvPicPr>
          <p:nvPr/>
        </p:nvPicPr>
        <p:blipFill>
          <a:blip r:embed="rId4"/>
          <a:stretch>
            <a:fillRect/>
          </a:stretch>
        </p:blipFill>
        <p:spPr>
          <a:xfrm>
            <a:off x="4283055" y="2467762"/>
            <a:ext cx="3344028" cy="3442964"/>
          </a:xfrm>
          <a:prstGeom prst="rect">
            <a:avLst/>
          </a:prstGeom>
        </p:spPr>
      </p:pic>
      <p:pic>
        <p:nvPicPr>
          <p:cNvPr id="11" name="Image 10">
            <a:extLst>
              <a:ext uri="{FF2B5EF4-FFF2-40B4-BE49-F238E27FC236}">
                <a16:creationId xmlns:a16="http://schemas.microsoft.com/office/drawing/2014/main" id="{E34FB0EC-1D95-98FC-5519-8FA59DC5C315}"/>
              </a:ext>
            </a:extLst>
          </p:cNvPr>
          <p:cNvPicPr>
            <a:picLocks noChangeAspect="1"/>
          </p:cNvPicPr>
          <p:nvPr/>
        </p:nvPicPr>
        <p:blipFill>
          <a:blip r:embed="rId5"/>
          <a:stretch>
            <a:fillRect/>
          </a:stretch>
        </p:blipFill>
        <p:spPr>
          <a:xfrm>
            <a:off x="8100137" y="2467762"/>
            <a:ext cx="2255736" cy="3522113"/>
          </a:xfrm>
          <a:prstGeom prst="rect">
            <a:avLst/>
          </a:prstGeom>
        </p:spPr>
      </p:pic>
    </p:spTree>
    <p:extLst>
      <p:ext uri="{BB962C8B-B14F-4D97-AF65-F5344CB8AC3E}">
        <p14:creationId xmlns:p14="http://schemas.microsoft.com/office/powerpoint/2010/main" val="836253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B13565-2E50-FA01-96BA-875529885544}"/>
              </a:ext>
            </a:extLst>
          </p:cNvPr>
          <p:cNvSpPr>
            <a:spLocks noGrp="1"/>
          </p:cNvSpPr>
          <p:nvPr>
            <p:ph type="title"/>
          </p:nvPr>
        </p:nvSpPr>
        <p:spPr>
          <a:xfrm>
            <a:off x="582210" y="121989"/>
            <a:ext cx="10705222" cy="664180"/>
          </a:xfrm>
        </p:spPr>
        <p:txBody>
          <a:bodyPr>
            <a:normAutofit fontScale="90000"/>
          </a:bodyPr>
          <a:lstStyle/>
          <a:p>
            <a:r>
              <a:rPr lang="fr-FR" sz="3100" dirty="0"/>
              <a:t>Professionnels de santé Réseau de soins </a:t>
            </a:r>
            <a:r>
              <a:rPr lang="fr-FR" sz="3100" dirty="0" err="1"/>
              <a:t>Optilys</a:t>
            </a:r>
            <a:endParaRPr lang="fr-FR" sz="3100" dirty="0"/>
          </a:p>
        </p:txBody>
      </p:sp>
      <p:sp>
        <p:nvSpPr>
          <p:cNvPr id="3" name="ZoneTexte 2">
            <a:extLst>
              <a:ext uri="{FF2B5EF4-FFF2-40B4-BE49-F238E27FC236}">
                <a16:creationId xmlns:a16="http://schemas.microsoft.com/office/drawing/2014/main" id="{EC089320-4732-56FA-34C5-20CF81FFB886}"/>
              </a:ext>
            </a:extLst>
          </p:cNvPr>
          <p:cNvSpPr txBox="1"/>
          <p:nvPr/>
        </p:nvSpPr>
        <p:spPr>
          <a:xfrm>
            <a:off x="686223" y="1594198"/>
            <a:ext cx="3568098" cy="369332"/>
          </a:xfrm>
          <a:prstGeom prst="rect">
            <a:avLst/>
          </a:prstGeom>
          <a:noFill/>
        </p:spPr>
        <p:txBody>
          <a:bodyPr wrap="square" rtlCol="0">
            <a:spAutoFit/>
          </a:bodyPr>
          <a:lstStyle/>
          <a:p>
            <a:r>
              <a:rPr lang="fr-FR" b="1" dirty="0"/>
              <a:t>AUDIOPROTHESISTES</a:t>
            </a:r>
          </a:p>
        </p:txBody>
      </p:sp>
      <p:pic>
        <p:nvPicPr>
          <p:cNvPr id="6" name="Image 5" descr="Une image contenant Police, Graphique, logo, graphisme&#10;&#10;Description générée automatiquement">
            <a:extLst>
              <a:ext uri="{FF2B5EF4-FFF2-40B4-BE49-F238E27FC236}">
                <a16:creationId xmlns:a16="http://schemas.microsoft.com/office/drawing/2014/main" id="{4BC9A9E7-1851-684B-0B3D-153CB90DF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5663" y="1363666"/>
            <a:ext cx="1499395" cy="461064"/>
          </a:xfrm>
          <a:prstGeom prst="rect">
            <a:avLst/>
          </a:prstGeom>
        </p:spPr>
      </p:pic>
      <p:pic>
        <p:nvPicPr>
          <p:cNvPr id="7" name="Image 6">
            <a:extLst>
              <a:ext uri="{FF2B5EF4-FFF2-40B4-BE49-F238E27FC236}">
                <a16:creationId xmlns:a16="http://schemas.microsoft.com/office/drawing/2014/main" id="{F07104EC-0212-E481-1AD5-776136C0B96D}"/>
              </a:ext>
            </a:extLst>
          </p:cNvPr>
          <p:cNvPicPr>
            <a:picLocks noChangeAspect="1"/>
          </p:cNvPicPr>
          <p:nvPr/>
        </p:nvPicPr>
        <p:blipFill>
          <a:blip r:embed="rId3"/>
          <a:stretch>
            <a:fillRect/>
          </a:stretch>
        </p:blipFill>
        <p:spPr>
          <a:xfrm>
            <a:off x="1460976" y="2541760"/>
            <a:ext cx="1672567" cy="3385436"/>
          </a:xfrm>
          <a:prstGeom prst="rect">
            <a:avLst/>
          </a:prstGeom>
        </p:spPr>
      </p:pic>
      <p:pic>
        <p:nvPicPr>
          <p:cNvPr id="9" name="Image 8">
            <a:extLst>
              <a:ext uri="{FF2B5EF4-FFF2-40B4-BE49-F238E27FC236}">
                <a16:creationId xmlns:a16="http://schemas.microsoft.com/office/drawing/2014/main" id="{11815EBC-1325-2D4E-B59A-2C36A28502B2}"/>
              </a:ext>
            </a:extLst>
          </p:cNvPr>
          <p:cNvPicPr>
            <a:picLocks noChangeAspect="1"/>
          </p:cNvPicPr>
          <p:nvPr/>
        </p:nvPicPr>
        <p:blipFill rotWithShape="1">
          <a:blip r:embed="rId4"/>
          <a:srcRect t="2592"/>
          <a:stretch/>
        </p:blipFill>
        <p:spPr>
          <a:xfrm>
            <a:off x="4157431" y="2557802"/>
            <a:ext cx="2347638" cy="2110127"/>
          </a:xfrm>
          <a:prstGeom prst="rect">
            <a:avLst/>
          </a:prstGeom>
        </p:spPr>
      </p:pic>
    </p:spTree>
    <p:extLst>
      <p:ext uri="{BB962C8B-B14F-4D97-AF65-F5344CB8AC3E}">
        <p14:creationId xmlns:p14="http://schemas.microsoft.com/office/powerpoint/2010/main" val="3302215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B13565-2E50-FA01-96BA-875529885544}"/>
              </a:ext>
            </a:extLst>
          </p:cNvPr>
          <p:cNvSpPr>
            <a:spLocks noGrp="1"/>
          </p:cNvSpPr>
          <p:nvPr>
            <p:ph type="title"/>
          </p:nvPr>
        </p:nvSpPr>
        <p:spPr>
          <a:xfrm>
            <a:off x="582210" y="121989"/>
            <a:ext cx="9484815" cy="664180"/>
          </a:xfrm>
        </p:spPr>
        <p:txBody>
          <a:bodyPr>
            <a:normAutofit/>
          </a:bodyPr>
          <a:lstStyle/>
          <a:p>
            <a:r>
              <a:rPr lang="fr-FR" sz="2800" dirty="0">
                <a:latin typeface="Verdana" panose="020B0604030504040204" pitchFamily="34" charset="0"/>
                <a:ea typeface="Verdana" panose="020B0604030504040204" pitchFamily="34" charset="0"/>
              </a:rPr>
              <a:t>Vos services</a:t>
            </a:r>
          </a:p>
        </p:txBody>
      </p:sp>
      <p:sp>
        <p:nvSpPr>
          <p:cNvPr id="3" name="Rectangle : coins arrondis 2">
            <a:extLst>
              <a:ext uri="{FF2B5EF4-FFF2-40B4-BE49-F238E27FC236}">
                <a16:creationId xmlns:a16="http://schemas.microsoft.com/office/drawing/2014/main" id="{BD4B8BFF-5304-76DF-5A9A-82E0C5EEC0E4}"/>
              </a:ext>
            </a:extLst>
          </p:cNvPr>
          <p:cNvSpPr/>
          <p:nvPr/>
        </p:nvSpPr>
        <p:spPr>
          <a:xfrm>
            <a:off x="482672" y="1512994"/>
            <a:ext cx="10906934" cy="2450118"/>
          </a:xfrm>
          <a:prstGeom prst="roundRect">
            <a:avLst/>
          </a:prstGeom>
          <a:solidFill>
            <a:srgbClr val="F7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5939F68C-370E-4325-5B09-5EBE7A4B84A4}"/>
              </a:ext>
            </a:extLst>
          </p:cNvPr>
          <p:cNvSpPr txBox="1"/>
          <p:nvPr/>
        </p:nvSpPr>
        <p:spPr>
          <a:xfrm>
            <a:off x="2401637" y="1525395"/>
            <a:ext cx="8987969" cy="2431435"/>
          </a:xfrm>
          <a:prstGeom prst="rect">
            <a:avLst/>
          </a:prstGeom>
          <a:noFill/>
        </p:spPr>
        <p:txBody>
          <a:bodyPr wrap="square" rtlCol="0">
            <a:spAutoFit/>
          </a:bodyPr>
          <a:lstStyle/>
          <a:p>
            <a:pPr marR="0" algn="just">
              <a:spcBef>
                <a:spcPts val="600"/>
              </a:spcBef>
            </a:pPr>
            <a:r>
              <a:rPr lang="fr-FR" sz="1400" b="1" dirty="0">
                <a:solidFill>
                  <a:schemeClr val="bg2">
                    <a:lumMod val="75000"/>
                  </a:schemeClr>
                </a:solidFill>
              </a:rPr>
              <a:t>Téléconsultation médicale </a:t>
            </a:r>
          </a:p>
          <a:p>
            <a:pPr>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Retrouvez la téléconsultation médicale dans tous nos contrats. Vous pourrez échanger, à tout instant avec un professionnel de santé, via le service </a:t>
            </a:r>
            <a:r>
              <a:rPr lang="fr-FR" sz="1300" dirty="0" err="1">
                <a:solidFill>
                  <a:schemeClr val="bg2">
                    <a:lumMod val="75000"/>
                  </a:schemeClr>
                </a:solidFill>
                <a:latin typeface="Verdana" panose="020B0604030504040204" pitchFamily="34" charset="0"/>
                <a:ea typeface="Verdana" panose="020B0604030504040204" pitchFamily="34" charset="0"/>
              </a:rPr>
              <a:t>MédecinDirect</a:t>
            </a:r>
            <a:r>
              <a:rPr lang="fr-FR" sz="1300" dirty="0">
                <a:solidFill>
                  <a:schemeClr val="bg2">
                    <a:lumMod val="75000"/>
                  </a:schemeClr>
                </a:solidFill>
                <a:latin typeface="Verdana" panose="020B0604030504040204" pitchFamily="34" charset="0"/>
                <a:ea typeface="Verdana" panose="020B0604030504040204" pitchFamily="34" charset="0"/>
              </a:rPr>
              <a:t>.</a:t>
            </a:r>
          </a:p>
          <a:p>
            <a:pPr algn="just">
              <a:spcBef>
                <a:spcPts val="600"/>
              </a:spcBef>
            </a:pPr>
            <a:r>
              <a:rPr lang="fr-FR" sz="1400" b="1" i="0" u="none" strike="noStrike" dirty="0">
                <a:solidFill>
                  <a:schemeClr val="bg2">
                    <a:lumMod val="75000"/>
                  </a:schemeClr>
                </a:solidFill>
              </a:rPr>
              <a:t>Son fonctionnement</a:t>
            </a:r>
          </a:p>
          <a:p>
            <a:pPr marR="0" algn="l" rtl="0">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L’équipe médicale de </a:t>
            </a:r>
            <a:r>
              <a:rPr lang="fr-FR" sz="1300" dirty="0" err="1">
                <a:solidFill>
                  <a:schemeClr val="bg2">
                    <a:lumMod val="75000"/>
                  </a:schemeClr>
                </a:solidFill>
                <a:latin typeface="Verdana" panose="020B0604030504040204" pitchFamily="34" charset="0"/>
                <a:ea typeface="Verdana" panose="020B0604030504040204" pitchFamily="34" charset="0"/>
              </a:rPr>
              <a:t>MédecinDirect</a:t>
            </a:r>
            <a:r>
              <a:rPr lang="fr-FR" sz="1300" dirty="0">
                <a:solidFill>
                  <a:schemeClr val="bg2">
                    <a:lumMod val="75000"/>
                  </a:schemeClr>
                </a:solidFill>
                <a:latin typeface="Verdana" panose="020B0604030504040204" pitchFamily="34" charset="0"/>
                <a:ea typeface="Verdana" panose="020B0604030504040204" pitchFamily="34" charset="0"/>
              </a:rPr>
              <a:t> intervient comme un élément clé dans le parcours de soins et soutient la médecine de terrain. </a:t>
            </a:r>
          </a:p>
          <a:p>
            <a:pPr marR="0" algn="l" rtl="0">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Elle conseille, oriente, prévient, rassure, alerte, corrige, aide à accepter un traitement, apporte son soutien professionnel à un patient et si besoin, peut délivrer un diagnostic et une ordonnance.</a:t>
            </a:r>
          </a:p>
          <a:p>
            <a:pPr marR="0" algn="l" rtl="0"/>
            <a:r>
              <a:rPr lang="fr-FR" sz="1300" dirty="0">
                <a:solidFill>
                  <a:schemeClr val="bg2">
                    <a:lumMod val="75000"/>
                  </a:schemeClr>
                </a:solidFill>
                <a:latin typeface="Verdana" panose="020B0604030504040204" pitchFamily="34" charset="0"/>
                <a:ea typeface="Verdana" panose="020B0604030504040204" pitchFamily="34" charset="0"/>
              </a:rPr>
              <a:t>Dans tous les cas, les informations médicales échangées avec les médecins restent strictement conﬁdentielles.</a:t>
            </a:r>
          </a:p>
        </p:txBody>
      </p:sp>
      <p:pic>
        <p:nvPicPr>
          <p:cNvPr id="6" name="Image 5" descr="Une image contenant personne, Téléphone mobile, Appareil de communications portable, gadget&#10;&#10;Description générée automatiquement">
            <a:extLst>
              <a:ext uri="{FF2B5EF4-FFF2-40B4-BE49-F238E27FC236}">
                <a16:creationId xmlns:a16="http://schemas.microsoft.com/office/drawing/2014/main" id="{1D8488C2-35D3-F99D-875A-32A6209FB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46" y="1162872"/>
            <a:ext cx="1408792" cy="1783281"/>
          </a:xfrm>
          <a:prstGeom prst="rect">
            <a:avLst/>
          </a:prstGeom>
        </p:spPr>
      </p:pic>
      <p:pic>
        <p:nvPicPr>
          <p:cNvPr id="10" name="Picture 2" descr="medecin direct">
            <a:extLst>
              <a:ext uri="{FF2B5EF4-FFF2-40B4-BE49-F238E27FC236}">
                <a16:creationId xmlns:a16="http://schemas.microsoft.com/office/drawing/2014/main" id="{EB99D499-253D-6446-43F3-941843BF9AA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679" y="3064953"/>
            <a:ext cx="1634221" cy="29109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 coins arrondis 10">
            <a:extLst>
              <a:ext uri="{FF2B5EF4-FFF2-40B4-BE49-F238E27FC236}">
                <a16:creationId xmlns:a16="http://schemas.microsoft.com/office/drawing/2014/main" id="{1E4F469D-2515-FA3A-5F94-D84DFD632492}"/>
              </a:ext>
            </a:extLst>
          </p:cNvPr>
          <p:cNvSpPr/>
          <p:nvPr/>
        </p:nvSpPr>
        <p:spPr>
          <a:xfrm>
            <a:off x="482672" y="4328814"/>
            <a:ext cx="10906934" cy="2166968"/>
          </a:xfrm>
          <a:prstGeom prst="roundRect">
            <a:avLst/>
          </a:prstGeom>
          <a:solidFill>
            <a:srgbClr val="F7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B2CFC617-AE60-1971-7887-2E982F9348AD}"/>
              </a:ext>
            </a:extLst>
          </p:cNvPr>
          <p:cNvSpPr txBox="1"/>
          <p:nvPr/>
        </p:nvSpPr>
        <p:spPr>
          <a:xfrm>
            <a:off x="2401637" y="4403970"/>
            <a:ext cx="8987969" cy="2031325"/>
          </a:xfrm>
          <a:prstGeom prst="rect">
            <a:avLst/>
          </a:prstGeom>
          <a:noFill/>
        </p:spPr>
        <p:txBody>
          <a:bodyPr wrap="square" rtlCol="0">
            <a:spAutoFit/>
          </a:bodyPr>
          <a:lstStyle/>
          <a:p>
            <a:pPr marR="0" algn="just">
              <a:spcBef>
                <a:spcPts val="600"/>
              </a:spcBef>
            </a:pPr>
            <a:r>
              <a:rPr lang="fr-FR" sz="1400" b="1" dirty="0">
                <a:solidFill>
                  <a:schemeClr val="bg2">
                    <a:lumMod val="75000"/>
                  </a:schemeClr>
                </a:solidFill>
              </a:rPr>
              <a:t>Des conférences et des ateliers en ligne</a:t>
            </a:r>
          </a:p>
          <a:p>
            <a:pPr>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France Mutuelle met à disposition de ses adhérents un accès à des conférences sur des sujets de santé, de prévention, de bien-être, d’activité physique, ou encore de culture.</a:t>
            </a:r>
          </a:p>
          <a:p>
            <a:pPr>
              <a:spcBef>
                <a:spcPts val="600"/>
              </a:spcBef>
            </a:pPr>
            <a:r>
              <a:rPr lang="fr-FR" sz="1400" b="1" dirty="0">
                <a:solidFill>
                  <a:schemeClr val="bg2">
                    <a:lumMod val="75000"/>
                  </a:schemeClr>
                </a:solidFill>
              </a:rPr>
              <a:t>Des visioconférences interactives avec </a:t>
            </a:r>
            <a:r>
              <a:rPr lang="fr-FR" sz="1400" b="1" dirty="0" err="1">
                <a:solidFill>
                  <a:schemeClr val="bg2">
                    <a:lumMod val="75000"/>
                  </a:schemeClr>
                </a:solidFill>
              </a:rPr>
              <a:t>HappyVisio</a:t>
            </a:r>
            <a:endParaRPr lang="fr-FR" sz="1400" b="1" dirty="0">
              <a:solidFill>
                <a:schemeClr val="bg2">
                  <a:lumMod val="75000"/>
                </a:schemeClr>
              </a:solidFill>
            </a:endParaRPr>
          </a:p>
          <a:p>
            <a:pPr marR="0" rtl="0">
              <a:spcBef>
                <a:spcPts val="600"/>
              </a:spcBef>
            </a:pPr>
            <a:r>
              <a:rPr lang="fr-FR" sz="1300" dirty="0" err="1">
                <a:solidFill>
                  <a:schemeClr val="bg2">
                    <a:lumMod val="75000"/>
                  </a:schemeClr>
                </a:solidFill>
                <a:latin typeface="Verdana" panose="020B0604030504040204" pitchFamily="34" charset="0"/>
                <a:ea typeface="Verdana" panose="020B0604030504040204" pitchFamily="34" charset="0"/>
              </a:rPr>
              <a:t>HappyVisio</a:t>
            </a:r>
            <a:r>
              <a:rPr lang="fr-FR" sz="1300" dirty="0">
                <a:solidFill>
                  <a:schemeClr val="bg2">
                    <a:lumMod val="75000"/>
                  </a:schemeClr>
                </a:solidFill>
                <a:latin typeface="Verdana" panose="020B0604030504040204" pitchFamily="34" charset="0"/>
                <a:ea typeface="Verdana" panose="020B0604030504040204" pitchFamily="34" charset="0"/>
              </a:rPr>
              <a:t> vous propose, en ligne, en direct ou en replay, de l’exercice physique au quotidien ainsi qu’un large choix de visioconférences. </a:t>
            </a:r>
          </a:p>
          <a:p>
            <a:pPr marR="0" rtl="0">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Ces conférences abordent les thèmes de la santé, du bien-être ainsi que des conseils sur la vie au quotidien.</a:t>
            </a:r>
          </a:p>
        </p:txBody>
      </p:sp>
      <p:pic>
        <p:nvPicPr>
          <p:cNvPr id="13" name="Picture 4">
            <a:extLst>
              <a:ext uri="{FF2B5EF4-FFF2-40B4-BE49-F238E27FC236}">
                <a16:creationId xmlns:a16="http://schemas.microsoft.com/office/drawing/2014/main" id="{B86B1014-1A8C-2CBF-8B80-8C0CD5AA8FC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8579" y="6001247"/>
            <a:ext cx="840631" cy="470893"/>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Une image contenant Visage humain, sourire, personne, habits&#10;&#10;Description générée automatiquement">
            <a:extLst>
              <a:ext uri="{FF2B5EF4-FFF2-40B4-BE49-F238E27FC236}">
                <a16:creationId xmlns:a16="http://schemas.microsoft.com/office/drawing/2014/main" id="{59206540-2A01-5602-BB98-36402382DE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041" y="4085059"/>
            <a:ext cx="1413002" cy="1788611"/>
          </a:xfrm>
          <a:prstGeom prst="rect">
            <a:avLst/>
          </a:prstGeom>
        </p:spPr>
      </p:pic>
    </p:spTree>
    <p:extLst>
      <p:ext uri="{BB962C8B-B14F-4D97-AF65-F5344CB8AC3E}">
        <p14:creationId xmlns:p14="http://schemas.microsoft.com/office/powerpoint/2010/main" val="107850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re 37">
            <a:extLst>
              <a:ext uri="{FF2B5EF4-FFF2-40B4-BE49-F238E27FC236}">
                <a16:creationId xmlns:a16="http://schemas.microsoft.com/office/drawing/2014/main" id="{41490556-341C-D5A5-E3C7-AF50C05399B9}"/>
              </a:ext>
            </a:extLst>
          </p:cNvPr>
          <p:cNvSpPr>
            <a:spLocks noGrp="1"/>
          </p:cNvSpPr>
          <p:nvPr>
            <p:ph type="title"/>
          </p:nvPr>
        </p:nvSpPr>
        <p:spPr>
          <a:xfrm>
            <a:off x="952500" y="-188976"/>
            <a:ext cx="8305800" cy="1325563"/>
          </a:xfrm>
        </p:spPr>
        <p:txBody>
          <a:bodyPr>
            <a:normAutofit/>
          </a:bodyPr>
          <a:lstStyle/>
          <a:p>
            <a:r>
              <a:rPr lang="fr-FR" sz="2800" dirty="0"/>
              <a:t>SOMMAIRE</a:t>
            </a:r>
          </a:p>
        </p:txBody>
      </p:sp>
      <p:pic>
        <p:nvPicPr>
          <p:cNvPr id="5" name="Image 4" descr="Une image contenant capture d’écran, ligne, Caractère coloré, orange&#10;&#10;Description générée automatiquement">
            <a:extLst>
              <a:ext uri="{FF2B5EF4-FFF2-40B4-BE49-F238E27FC236}">
                <a16:creationId xmlns:a16="http://schemas.microsoft.com/office/drawing/2014/main" id="{3ECEB349-FBA7-B694-2CAD-A8173D332127}"/>
              </a:ext>
            </a:extLst>
          </p:cNvPr>
          <p:cNvPicPr>
            <a:picLocks noChangeAspect="1"/>
          </p:cNvPicPr>
          <p:nvPr/>
        </p:nvPicPr>
        <p:blipFill rotWithShape="1">
          <a:blip r:embed="rId2">
            <a:extLst>
              <a:ext uri="{28A0092B-C50C-407E-A947-70E740481C1C}">
                <a14:useLocalDpi xmlns:a14="http://schemas.microsoft.com/office/drawing/2010/main" val="0"/>
              </a:ext>
            </a:extLst>
          </a:blip>
          <a:srcRect r="17302" b="2540"/>
          <a:stretch/>
        </p:blipFill>
        <p:spPr>
          <a:xfrm flipH="1">
            <a:off x="-1" y="1578872"/>
            <a:ext cx="5689923" cy="5276251"/>
          </a:xfrm>
          <a:prstGeom prst="rect">
            <a:avLst/>
          </a:prstGeom>
        </p:spPr>
      </p:pic>
      <p:sp>
        <p:nvSpPr>
          <p:cNvPr id="6" name="ZoneTexte 5">
            <a:extLst>
              <a:ext uri="{FF2B5EF4-FFF2-40B4-BE49-F238E27FC236}">
                <a16:creationId xmlns:a16="http://schemas.microsoft.com/office/drawing/2014/main" id="{1D1E60A2-3178-6F77-7139-8394557A4BAC}"/>
              </a:ext>
            </a:extLst>
          </p:cNvPr>
          <p:cNvSpPr txBox="1"/>
          <p:nvPr/>
        </p:nvSpPr>
        <p:spPr>
          <a:xfrm>
            <a:off x="1803023" y="1744967"/>
            <a:ext cx="7307874" cy="555665"/>
          </a:xfrm>
          <a:prstGeom prst="rect">
            <a:avLst/>
          </a:prstGeom>
          <a:noFill/>
        </p:spPr>
        <p:txBody>
          <a:bodyPr wrap="square" rtlCol="0">
            <a:spAutoFit/>
          </a:bodyPr>
          <a:lstStyle/>
          <a:p>
            <a:pPr algn="just">
              <a:lnSpc>
                <a:spcPct val="200000"/>
              </a:lnSpc>
              <a:spcBef>
                <a:spcPts val="1800"/>
              </a:spcBef>
            </a:pPr>
            <a:r>
              <a:rPr lang="fr-FR" dirty="0">
                <a:solidFill>
                  <a:schemeClr val="bg1"/>
                </a:solidFill>
                <a:hlinkClick r:id="rId3" action="ppaction://hlinksldjump">
                  <a:extLst>
                    <a:ext uri="{A12FA001-AC4F-418D-AE19-62706E023703}">
                      <ahyp:hlinkClr xmlns:ahyp="http://schemas.microsoft.com/office/drawing/2018/hyperlinkcolor" val="tx"/>
                    </a:ext>
                  </a:extLst>
                </a:hlinkClick>
              </a:rPr>
              <a:t>Qui sommes-nous ?</a:t>
            </a:r>
            <a:r>
              <a:rPr lang="fr-FR" dirty="0">
                <a:solidFill>
                  <a:schemeClr val="bg1"/>
                </a:solidFill>
              </a:rPr>
              <a:t>……………………………………………………………</a:t>
            </a:r>
            <a:r>
              <a:rPr lang="fr-FR" dirty="0">
                <a:solidFill>
                  <a:schemeClr val="bg2">
                    <a:lumMod val="75000"/>
                  </a:schemeClr>
                </a:solidFill>
              </a:rPr>
              <a:t>3</a:t>
            </a:r>
          </a:p>
        </p:txBody>
      </p:sp>
      <p:sp>
        <p:nvSpPr>
          <p:cNvPr id="8" name="ZoneTexte 7">
            <a:extLst>
              <a:ext uri="{FF2B5EF4-FFF2-40B4-BE49-F238E27FC236}">
                <a16:creationId xmlns:a16="http://schemas.microsoft.com/office/drawing/2014/main" id="{90525267-94C6-AE56-0D76-26704CB0BCC4}"/>
              </a:ext>
            </a:extLst>
          </p:cNvPr>
          <p:cNvSpPr txBox="1"/>
          <p:nvPr/>
        </p:nvSpPr>
        <p:spPr>
          <a:xfrm>
            <a:off x="2490323" y="2503672"/>
            <a:ext cx="7307874" cy="555665"/>
          </a:xfrm>
          <a:prstGeom prst="rect">
            <a:avLst/>
          </a:prstGeom>
          <a:noFill/>
        </p:spPr>
        <p:txBody>
          <a:bodyPr wrap="square" rtlCol="0">
            <a:spAutoFit/>
          </a:bodyPr>
          <a:lstStyle/>
          <a:p>
            <a:pPr algn="just">
              <a:lnSpc>
                <a:spcPct val="200000"/>
              </a:lnSpc>
              <a:spcBef>
                <a:spcPts val="1800"/>
              </a:spcBef>
            </a:pPr>
            <a:r>
              <a:rPr lang="fr-FR" dirty="0">
                <a:solidFill>
                  <a:schemeClr val="bg1"/>
                </a:solidFill>
                <a:hlinkClick r:id="rId4" action="ppaction://hlinksldjump">
                  <a:extLst>
                    <a:ext uri="{A12FA001-AC4F-418D-AE19-62706E023703}">
                      <ahyp:hlinkClr xmlns:ahyp="http://schemas.microsoft.com/office/drawing/2018/hyperlinkcolor" val="tx"/>
                    </a:ext>
                  </a:extLst>
                </a:hlinkClick>
              </a:rPr>
              <a:t>Nos chiffres clés</a:t>
            </a:r>
            <a:r>
              <a:rPr lang="fr-FR" dirty="0">
                <a:solidFill>
                  <a:schemeClr val="bg2">
                    <a:lumMod val="75000"/>
                  </a:schemeClr>
                </a:solidFill>
              </a:rPr>
              <a:t>…………………………………………………………………7</a:t>
            </a:r>
          </a:p>
        </p:txBody>
      </p:sp>
      <p:sp>
        <p:nvSpPr>
          <p:cNvPr id="11" name="ZoneTexte 10">
            <a:extLst>
              <a:ext uri="{FF2B5EF4-FFF2-40B4-BE49-F238E27FC236}">
                <a16:creationId xmlns:a16="http://schemas.microsoft.com/office/drawing/2014/main" id="{69F310F7-7461-9CCC-F4AF-753A1A876A65}"/>
              </a:ext>
            </a:extLst>
          </p:cNvPr>
          <p:cNvSpPr txBox="1"/>
          <p:nvPr/>
        </p:nvSpPr>
        <p:spPr>
          <a:xfrm>
            <a:off x="3117899" y="3256556"/>
            <a:ext cx="7307874" cy="555665"/>
          </a:xfrm>
          <a:prstGeom prst="rect">
            <a:avLst/>
          </a:prstGeom>
          <a:noFill/>
        </p:spPr>
        <p:txBody>
          <a:bodyPr wrap="square" rtlCol="0">
            <a:spAutoFit/>
          </a:bodyPr>
          <a:lstStyle/>
          <a:p>
            <a:pPr algn="just">
              <a:lnSpc>
                <a:spcPct val="200000"/>
              </a:lnSpc>
              <a:spcBef>
                <a:spcPts val="1800"/>
              </a:spcBef>
            </a:pPr>
            <a:r>
              <a:rPr lang="fr-FR" dirty="0">
                <a:solidFill>
                  <a:schemeClr val="bg1"/>
                </a:solidFill>
                <a:hlinkClick r:id="rId5" action="ppaction://hlinksldjump">
                  <a:extLst>
                    <a:ext uri="{A12FA001-AC4F-418D-AE19-62706E023703}">
                      <ahyp:hlinkClr xmlns:ahyp="http://schemas.microsoft.com/office/drawing/2018/hyperlinkcolor" val="tx"/>
                    </a:ext>
                  </a:extLst>
                </a:hlinkClick>
              </a:rPr>
              <a:t>Prestations Mutuelle Communale</a:t>
            </a:r>
            <a:r>
              <a:rPr lang="fr-FR" dirty="0">
                <a:solidFill>
                  <a:schemeClr val="bg1"/>
                </a:solidFill>
              </a:rPr>
              <a:t>.</a:t>
            </a:r>
            <a:r>
              <a:rPr lang="fr-FR" dirty="0">
                <a:solidFill>
                  <a:schemeClr val="bg2">
                    <a:lumMod val="75000"/>
                  </a:schemeClr>
                </a:solidFill>
              </a:rPr>
              <a:t>………………………………………9</a:t>
            </a:r>
          </a:p>
        </p:txBody>
      </p:sp>
      <p:sp>
        <p:nvSpPr>
          <p:cNvPr id="12" name="ZoneTexte 11">
            <a:extLst>
              <a:ext uri="{FF2B5EF4-FFF2-40B4-BE49-F238E27FC236}">
                <a16:creationId xmlns:a16="http://schemas.microsoft.com/office/drawing/2014/main" id="{C0C730FB-449A-6197-5902-2E657B696481}"/>
              </a:ext>
            </a:extLst>
          </p:cNvPr>
          <p:cNvSpPr txBox="1"/>
          <p:nvPr/>
        </p:nvSpPr>
        <p:spPr>
          <a:xfrm>
            <a:off x="3854018" y="4009440"/>
            <a:ext cx="7307874" cy="555665"/>
          </a:xfrm>
          <a:prstGeom prst="rect">
            <a:avLst/>
          </a:prstGeom>
          <a:noFill/>
        </p:spPr>
        <p:txBody>
          <a:bodyPr wrap="square" rtlCol="0">
            <a:spAutoFit/>
          </a:bodyPr>
          <a:lstStyle/>
          <a:p>
            <a:pPr algn="just">
              <a:lnSpc>
                <a:spcPct val="200000"/>
              </a:lnSpc>
              <a:spcBef>
                <a:spcPts val="1800"/>
              </a:spcBef>
            </a:pPr>
            <a:r>
              <a:rPr lang="fr-FR" dirty="0">
                <a:solidFill>
                  <a:schemeClr val="bg1"/>
                </a:solidFill>
                <a:hlinkClick r:id="rId6" action="ppaction://hlinksldjump">
                  <a:extLst>
                    <a:ext uri="{A12FA001-AC4F-418D-AE19-62706E023703}">
                      <ahyp:hlinkClr xmlns:ahyp="http://schemas.microsoft.com/office/drawing/2018/hyperlinkcolor" val="tx"/>
                    </a:ext>
                  </a:extLst>
                </a:hlinkClick>
              </a:rPr>
              <a:t>France Mutuelle à vos côtés</a:t>
            </a:r>
            <a:r>
              <a:rPr lang="fr-FR" dirty="0">
                <a:solidFill>
                  <a:schemeClr val="bg1"/>
                </a:solidFill>
              </a:rPr>
              <a:t>………………</a:t>
            </a:r>
            <a:r>
              <a:rPr lang="fr-FR" dirty="0">
                <a:solidFill>
                  <a:schemeClr val="bg2">
                    <a:lumMod val="75000"/>
                  </a:schemeClr>
                </a:solidFill>
              </a:rPr>
              <a:t>……………………………15</a:t>
            </a:r>
          </a:p>
        </p:txBody>
      </p:sp>
      <p:sp>
        <p:nvSpPr>
          <p:cNvPr id="15" name="ZoneTexte 14">
            <a:extLst>
              <a:ext uri="{FF2B5EF4-FFF2-40B4-BE49-F238E27FC236}">
                <a16:creationId xmlns:a16="http://schemas.microsoft.com/office/drawing/2014/main" id="{608AD9E6-CB90-F7B1-D998-62BE1FEE2763}"/>
              </a:ext>
            </a:extLst>
          </p:cNvPr>
          <p:cNvSpPr txBox="1"/>
          <p:nvPr/>
        </p:nvSpPr>
        <p:spPr>
          <a:xfrm>
            <a:off x="4355725" y="4763062"/>
            <a:ext cx="7522510" cy="555665"/>
          </a:xfrm>
          <a:prstGeom prst="rect">
            <a:avLst/>
          </a:prstGeom>
          <a:noFill/>
        </p:spPr>
        <p:txBody>
          <a:bodyPr wrap="square" rtlCol="0">
            <a:spAutoFit/>
          </a:bodyPr>
          <a:lstStyle/>
          <a:p>
            <a:pPr algn="just">
              <a:lnSpc>
                <a:spcPct val="200000"/>
              </a:lnSpc>
              <a:spcBef>
                <a:spcPts val="1800"/>
              </a:spcBef>
            </a:pPr>
            <a:r>
              <a:rPr lang="fr-FR" dirty="0">
                <a:solidFill>
                  <a:schemeClr val="bg1"/>
                </a:solidFill>
                <a:latin typeface="+mj-lt"/>
                <a:hlinkClick r:id="rId7" action="ppaction://hlinksldjump">
                  <a:extLst>
                    <a:ext uri="{A12FA001-AC4F-418D-AE19-62706E023703}">
                      <ahyp:hlinkClr xmlns:ahyp="http://schemas.microsoft.com/office/drawing/2018/hyperlinkcolor" val="tx"/>
                    </a:ext>
                  </a:extLst>
                </a:hlinkClick>
              </a:rPr>
              <a:t>Vie du contrat</a:t>
            </a:r>
            <a:r>
              <a:rPr lang="fr-FR" dirty="0">
                <a:solidFill>
                  <a:schemeClr val="bg1"/>
                </a:solidFill>
                <a:latin typeface="+mj-lt"/>
              </a:rPr>
              <a:t>……………………………………………………..…….</a:t>
            </a:r>
            <a:r>
              <a:rPr lang="fr-FR" dirty="0">
                <a:solidFill>
                  <a:schemeClr val="bg2">
                    <a:lumMod val="75000"/>
                  </a:schemeClr>
                </a:solidFill>
                <a:latin typeface="+mj-lt"/>
              </a:rPr>
              <a:t>………24</a:t>
            </a:r>
          </a:p>
        </p:txBody>
      </p:sp>
      <p:sp>
        <p:nvSpPr>
          <p:cNvPr id="26" name="Ellipse 25">
            <a:extLst>
              <a:ext uri="{FF2B5EF4-FFF2-40B4-BE49-F238E27FC236}">
                <a16:creationId xmlns:a16="http://schemas.microsoft.com/office/drawing/2014/main" id="{2F551B5E-E493-593A-2CDB-F11D00DCB0A8}"/>
              </a:ext>
            </a:extLst>
          </p:cNvPr>
          <p:cNvSpPr/>
          <p:nvPr/>
        </p:nvSpPr>
        <p:spPr>
          <a:xfrm>
            <a:off x="1352263" y="1976783"/>
            <a:ext cx="385215" cy="385215"/>
          </a:xfrm>
          <a:prstGeom prst="ellipse">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llipse 26">
            <a:extLst>
              <a:ext uri="{FF2B5EF4-FFF2-40B4-BE49-F238E27FC236}">
                <a16:creationId xmlns:a16="http://schemas.microsoft.com/office/drawing/2014/main" id="{40040B55-A8C4-A33F-CEC8-1E51EE196434}"/>
              </a:ext>
            </a:extLst>
          </p:cNvPr>
          <p:cNvSpPr/>
          <p:nvPr/>
        </p:nvSpPr>
        <p:spPr>
          <a:xfrm>
            <a:off x="2010844" y="2742917"/>
            <a:ext cx="385215" cy="385215"/>
          </a:xfrm>
          <a:prstGeom prst="ellipse">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Ellipse 27">
            <a:extLst>
              <a:ext uri="{FF2B5EF4-FFF2-40B4-BE49-F238E27FC236}">
                <a16:creationId xmlns:a16="http://schemas.microsoft.com/office/drawing/2014/main" id="{5F711016-A872-5B45-A1E9-23F761DFDF9A}"/>
              </a:ext>
            </a:extLst>
          </p:cNvPr>
          <p:cNvSpPr/>
          <p:nvPr/>
        </p:nvSpPr>
        <p:spPr>
          <a:xfrm>
            <a:off x="2616493" y="3501622"/>
            <a:ext cx="385215" cy="385215"/>
          </a:xfrm>
          <a:prstGeom prst="ellipse">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9" name="Ellipse 28">
            <a:extLst>
              <a:ext uri="{FF2B5EF4-FFF2-40B4-BE49-F238E27FC236}">
                <a16:creationId xmlns:a16="http://schemas.microsoft.com/office/drawing/2014/main" id="{337DE099-1886-0096-9215-F3848C18A6A2}"/>
              </a:ext>
            </a:extLst>
          </p:cNvPr>
          <p:cNvSpPr/>
          <p:nvPr/>
        </p:nvSpPr>
        <p:spPr>
          <a:xfrm>
            <a:off x="3274229" y="4241871"/>
            <a:ext cx="385215" cy="385215"/>
          </a:xfrm>
          <a:prstGeom prst="ellipse">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Ellipse 29">
            <a:extLst>
              <a:ext uri="{FF2B5EF4-FFF2-40B4-BE49-F238E27FC236}">
                <a16:creationId xmlns:a16="http://schemas.microsoft.com/office/drawing/2014/main" id="{5F947C7C-6C50-8B33-6425-C1E9194A89F6}"/>
              </a:ext>
            </a:extLst>
          </p:cNvPr>
          <p:cNvSpPr/>
          <p:nvPr/>
        </p:nvSpPr>
        <p:spPr>
          <a:xfrm>
            <a:off x="3916830" y="4973823"/>
            <a:ext cx="385215" cy="385215"/>
          </a:xfrm>
          <a:prstGeom prst="ellipse">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ZoneTexte 30">
            <a:extLst>
              <a:ext uri="{FF2B5EF4-FFF2-40B4-BE49-F238E27FC236}">
                <a16:creationId xmlns:a16="http://schemas.microsoft.com/office/drawing/2014/main" id="{4C76069D-CA00-101F-CC18-9E6CD96429F6}"/>
              </a:ext>
            </a:extLst>
          </p:cNvPr>
          <p:cNvSpPr txBox="1"/>
          <p:nvPr/>
        </p:nvSpPr>
        <p:spPr>
          <a:xfrm>
            <a:off x="4969716" y="5516684"/>
            <a:ext cx="6840551" cy="555665"/>
          </a:xfrm>
          <a:prstGeom prst="rect">
            <a:avLst/>
          </a:prstGeom>
          <a:noFill/>
        </p:spPr>
        <p:txBody>
          <a:bodyPr wrap="square" rtlCol="0">
            <a:spAutoFit/>
          </a:bodyPr>
          <a:lstStyle/>
          <a:p>
            <a:pPr algn="just">
              <a:lnSpc>
                <a:spcPct val="200000"/>
              </a:lnSpc>
              <a:spcBef>
                <a:spcPts val="1800"/>
              </a:spcBef>
            </a:pPr>
            <a:r>
              <a:rPr lang="fr-FR" dirty="0">
                <a:solidFill>
                  <a:schemeClr val="bg1"/>
                </a:solidFill>
                <a:latin typeface="+mj-lt"/>
                <a:hlinkClick r:id="rId8" action="ppaction://hlinksldjump">
                  <a:extLst>
                    <a:ext uri="{A12FA001-AC4F-418D-AE19-62706E023703}">
                      <ahyp:hlinkClr xmlns:ahyp="http://schemas.microsoft.com/office/drawing/2018/hyperlinkcolor" val="tx"/>
                    </a:ext>
                  </a:extLst>
                </a:hlinkClick>
              </a:rPr>
              <a:t>Proposition tarifaire 2024</a:t>
            </a:r>
            <a:r>
              <a:rPr lang="fr-FR" dirty="0">
                <a:solidFill>
                  <a:schemeClr val="bg1"/>
                </a:solidFill>
                <a:latin typeface="+mj-lt"/>
              </a:rPr>
              <a:t>..……………………………………</a:t>
            </a:r>
            <a:r>
              <a:rPr lang="fr-FR" dirty="0">
                <a:solidFill>
                  <a:schemeClr val="bg2">
                    <a:lumMod val="75000"/>
                  </a:schemeClr>
                </a:solidFill>
                <a:latin typeface="+mj-lt"/>
              </a:rPr>
              <a:t>………26</a:t>
            </a:r>
          </a:p>
        </p:txBody>
      </p:sp>
      <p:sp>
        <p:nvSpPr>
          <p:cNvPr id="32" name="Ellipse 31">
            <a:extLst>
              <a:ext uri="{FF2B5EF4-FFF2-40B4-BE49-F238E27FC236}">
                <a16:creationId xmlns:a16="http://schemas.microsoft.com/office/drawing/2014/main" id="{D4DA25D0-CE71-D790-9C05-BB76AD206ED9}"/>
              </a:ext>
            </a:extLst>
          </p:cNvPr>
          <p:cNvSpPr/>
          <p:nvPr/>
        </p:nvSpPr>
        <p:spPr>
          <a:xfrm>
            <a:off x="4530821" y="5727445"/>
            <a:ext cx="385215" cy="385215"/>
          </a:xfrm>
          <a:prstGeom prst="ellipse">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187669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B13565-2E50-FA01-96BA-875529885544}"/>
              </a:ext>
            </a:extLst>
          </p:cNvPr>
          <p:cNvSpPr>
            <a:spLocks noGrp="1"/>
          </p:cNvSpPr>
          <p:nvPr>
            <p:ph type="title"/>
          </p:nvPr>
        </p:nvSpPr>
        <p:spPr>
          <a:xfrm>
            <a:off x="582210" y="121989"/>
            <a:ext cx="9484815" cy="664180"/>
          </a:xfrm>
        </p:spPr>
        <p:txBody>
          <a:bodyPr>
            <a:normAutofit/>
          </a:bodyPr>
          <a:lstStyle/>
          <a:p>
            <a:r>
              <a:rPr lang="fr-FR" sz="2800" dirty="0">
                <a:latin typeface="Verdana" panose="020B0604030504040204" pitchFamily="34" charset="0"/>
                <a:ea typeface="Verdana" panose="020B0604030504040204" pitchFamily="34" charset="0"/>
              </a:rPr>
              <a:t>Vos services</a:t>
            </a:r>
          </a:p>
        </p:txBody>
      </p:sp>
      <p:sp>
        <p:nvSpPr>
          <p:cNvPr id="2" name="Rectangle : coins arrondis 1">
            <a:extLst>
              <a:ext uri="{FF2B5EF4-FFF2-40B4-BE49-F238E27FC236}">
                <a16:creationId xmlns:a16="http://schemas.microsoft.com/office/drawing/2014/main" id="{4831AAD5-5058-F257-741A-A7E1E11BE59B}"/>
              </a:ext>
            </a:extLst>
          </p:cNvPr>
          <p:cNvSpPr/>
          <p:nvPr/>
        </p:nvSpPr>
        <p:spPr>
          <a:xfrm>
            <a:off x="482672" y="1501226"/>
            <a:ext cx="10906934" cy="2661158"/>
          </a:xfrm>
          <a:prstGeom prst="roundRect">
            <a:avLst/>
          </a:prstGeom>
          <a:solidFill>
            <a:srgbClr val="F7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5D41D91-CFBD-F4E0-DFD3-3A92E7349C59}"/>
              </a:ext>
            </a:extLst>
          </p:cNvPr>
          <p:cNvSpPr txBox="1"/>
          <p:nvPr/>
        </p:nvSpPr>
        <p:spPr>
          <a:xfrm>
            <a:off x="2401637" y="1501303"/>
            <a:ext cx="8798173" cy="2723823"/>
          </a:xfrm>
          <a:prstGeom prst="rect">
            <a:avLst/>
          </a:prstGeom>
          <a:noFill/>
        </p:spPr>
        <p:txBody>
          <a:bodyPr wrap="square" rtlCol="0">
            <a:spAutoFit/>
          </a:bodyPr>
          <a:lstStyle/>
          <a:p>
            <a:pPr marR="0" algn="just">
              <a:spcBef>
                <a:spcPts val="600"/>
              </a:spcBef>
            </a:pPr>
            <a:r>
              <a:rPr lang="fr-FR" sz="1400" b="1" dirty="0">
                <a:solidFill>
                  <a:schemeClr val="bg2">
                    <a:lumMod val="75000"/>
                  </a:schemeClr>
                </a:solidFill>
              </a:rPr>
              <a:t>Protection juridique santé</a:t>
            </a:r>
          </a:p>
          <a:p>
            <a:pPr algn="just">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Face à une agression, une erreur médicale ou encore une atteinte à votre intégrité morale, </a:t>
            </a:r>
            <a:r>
              <a:rPr lang="fr-FR" sz="1300" dirty="0" err="1">
                <a:solidFill>
                  <a:schemeClr val="bg2">
                    <a:lumMod val="75000"/>
                  </a:schemeClr>
                </a:solidFill>
                <a:latin typeface="Verdana" panose="020B0604030504040204" pitchFamily="34" charset="0"/>
                <a:ea typeface="Verdana" panose="020B0604030504040204" pitchFamily="34" charset="0"/>
              </a:rPr>
              <a:t>Cfdp</a:t>
            </a:r>
            <a:r>
              <a:rPr lang="fr-FR" sz="1300" dirty="0">
                <a:solidFill>
                  <a:schemeClr val="bg2">
                    <a:lumMod val="75000"/>
                  </a:schemeClr>
                </a:solidFill>
                <a:latin typeface="Verdana" panose="020B0604030504040204" pitchFamily="34" charset="0"/>
                <a:ea typeface="Verdana" panose="020B0604030504040204" pitchFamily="34" charset="0"/>
              </a:rPr>
              <a:t> vous facilite le règlement des litiges par un dialogue avec la partie adverse et toujours dans le respect de vos intérêts.</a:t>
            </a:r>
          </a:p>
          <a:p>
            <a:pPr algn="just">
              <a:spcBef>
                <a:spcPts val="600"/>
              </a:spcBef>
            </a:pPr>
            <a:r>
              <a:rPr lang="fr-FR" sz="1400" b="1" dirty="0">
                <a:solidFill>
                  <a:schemeClr val="bg2">
                    <a:lumMod val="75000"/>
                  </a:schemeClr>
                </a:solidFill>
              </a:rPr>
              <a:t>Des valeurs humaines</a:t>
            </a:r>
          </a:p>
          <a:p>
            <a:pPr marR="0" algn="l" rtl="0">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L’assurance de Protection Juridique Santé vous apporte une information juridique, vous protège des litiges dans le cadre de votre vie privée et défend vos intérêts devant les tribunaux, que ce soit en défense ou en recours.</a:t>
            </a:r>
          </a:p>
          <a:p>
            <a:pPr marR="0" algn="l" rtl="0">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Nos juristes de proximité vous apportent au quotidien de l’information, assurent le règlement de vos litiges dans un cadre amiable. Enfin si une procédure judiciaire est nécessaire, nous intervenons en règlement des frais de justice et honoraires de votre avocat.</a:t>
            </a:r>
          </a:p>
        </p:txBody>
      </p:sp>
      <p:sp>
        <p:nvSpPr>
          <p:cNvPr id="8" name="Rectangle : coins arrondis 7">
            <a:extLst>
              <a:ext uri="{FF2B5EF4-FFF2-40B4-BE49-F238E27FC236}">
                <a16:creationId xmlns:a16="http://schemas.microsoft.com/office/drawing/2014/main" id="{6AA60087-667E-5B09-9C14-7080EB228C99}"/>
              </a:ext>
            </a:extLst>
          </p:cNvPr>
          <p:cNvSpPr/>
          <p:nvPr/>
        </p:nvSpPr>
        <p:spPr>
          <a:xfrm>
            <a:off x="482672" y="4529962"/>
            <a:ext cx="10906934" cy="1992758"/>
          </a:xfrm>
          <a:prstGeom prst="roundRect">
            <a:avLst/>
          </a:prstGeom>
          <a:solidFill>
            <a:srgbClr val="F7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A6D7B2D3-F1CA-8551-CD01-7DE5B42FEFC8}"/>
              </a:ext>
            </a:extLst>
          </p:cNvPr>
          <p:cNvSpPr txBox="1"/>
          <p:nvPr/>
        </p:nvSpPr>
        <p:spPr>
          <a:xfrm>
            <a:off x="2401637" y="4640978"/>
            <a:ext cx="8893819" cy="1461939"/>
          </a:xfrm>
          <a:prstGeom prst="rect">
            <a:avLst/>
          </a:prstGeom>
          <a:noFill/>
        </p:spPr>
        <p:txBody>
          <a:bodyPr wrap="square" rtlCol="0">
            <a:spAutoFit/>
          </a:bodyPr>
          <a:lstStyle/>
          <a:p>
            <a:pPr marR="0" algn="just">
              <a:spcBef>
                <a:spcPts val="600"/>
              </a:spcBef>
            </a:pPr>
            <a:r>
              <a:rPr lang="fr-FR" sz="1400" b="1" dirty="0" err="1">
                <a:solidFill>
                  <a:schemeClr val="bg2">
                    <a:lumMod val="75000"/>
                  </a:schemeClr>
                </a:solidFill>
              </a:rPr>
              <a:t>Deafi</a:t>
            </a:r>
            <a:r>
              <a:rPr lang="fr-FR" sz="1400" b="1" dirty="0">
                <a:solidFill>
                  <a:schemeClr val="bg2">
                    <a:lumMod val="75000"/>
                  </a:schemeClr>
                </a:solidFill>
              </a:rPr>
              <a:t>, une aide aux malentendants</a:t>
            </a:r>
          </a:p>
          <a:p>
            <a:pPr marR="0" algn="l" rtl="0">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Proche de ses adhérents, Groupe France Mutuelle souhaite le rester en toutes circonstances. C’est pourquoi, attentive aux besoins de nos adhérents qui souffrent de difficultés d’audition ou de surdité, notre mutuelle a mis en place un service d’accueil téléphonique personnalisé. </a:t>
            </a:r>
          </a:p>
          <a:p>
            <a:pPr marR="0" algn="l" rtl="0">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Simple d’accès et facile d’utilisation, il leur permet de communiquer sans souci avec notre service Relation Adhérents, à l’égal de tout autre adhérent.  </a:t>
            </a:r>
          </a:p>
        </p:txBody>
      </p:sp>
      <p:pic>
        <p:nvPicPr>
          <p:cNvPr id="15" name="Image 14" descr="Une image contenant personne, habits, Visage humain, sourire&#10;&#10;Description générée automatiquement">
            <a:extLst>
              <a:ext uri="{FF2B5EF4-FFF2-40B4-BE49-F238E27FC236}">
                <a16:creationId xmlns:a16="http://schemas.microsoft.com/office/drawing/2014/main" id="{DB11CDEC-06DA-5769-1E4E-8B7C8DF2E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394" y="1183150"/>
            <a:ext cx="1408792" cy="1783281"/>
          </a:xfrm>
          <a:prstGeom prst="rect">
            <a:avLst/>
          </a:prstGeom>
        </p:spPr>
      </p:pic>
      <p:pic>
        <p:nvPicPr>
          <p:cNvPr id="16" name="Image 15" descr="Une image contenant personne, Visage humain, habits, ordinateur portable&#10;&#10;Description générée automatiquement">
            <a:extLst>
              <a:ext uri="{FF2B5EF4-FFF2-40B4-BE49-F238E27FC236}">
                <a16:creationId xmlns:a16="http://schemas.microsoft.com/office/drawing/2014/main" id="{2E1A2878-5EED-3742-963D-18052E172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93" y="4263261"/>
            <a:ext cx="1408792" cy="1773427"/>
          </a:xfrm>
          <a:prstGeom prst="rect">
            <a:avLst/>
          </a:prstGeom>
        </p:spPr>
      </p:pic>
      <p:pic>
        <p:nvPicPr>
          <p:cNvPr id="17" name="Image 16" descr="Une image contenant texte, Police, Graphique, logo&#10;&#10;Description générée automatiquement">
            <a:extLst>
              <a:ext uri="{FF2B5EF4-FFF2-40B4-BE49-F238E27FC236}">
                <a16:creationId xmlns:a16="http://schemas.microsoft.com/office/drawing/2014/main" id="{15CB47B1-B70B-7B5C-4846-C329B751E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90" y="3193808"/>
            <a:ext cx="952320" cy="442035"/>
          </a:xfrm>
          <a:prstGeom prst="rect">
            <a:avLst/>
          </a:prstGeom>
        </p:spPr>
      </p:pic>
      <p:pic>
        <p:nvPicPr>
          <p:cNvPr id="18" name="Image 17" descr="Une image contenant Graphique, Police, cercle, texte&#10;&#10;Description générée automatiquement">
            <a:extLst>
              <a:ext uri="{FF2B5EF4-FFF2-40B4-BE49-F238E27FC236}">
                <a16:creationId xmlns:a16="http://schemas.microsoft.com/office/drawing/2014/main" id="{95C24B2C-2C7F-0F42-73E2-8540187B3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544" y="6112069"/>
            <a:ext cx="1220491" cy="309774"/>
          </a:xfrm>
          <a:prstGeom prst="rect">
            <a:avLst/>
          </a:prstGeom>
        </p:spPr>
      </p:pic>
    </p:spTree>
    <p:extLst>
      <p:ext uri="{BB962C8B-B14F-4D97-AF65-F5344CB8AC3E}">
        <p14:creationId xmlns:p14="http://schemas.microsoft.com/office/powerpoint/2010/main" val="2293866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B13565-2E50-FA01-96BA-875529885544}"/>
              </a:ext>
            </a:extLst>
          </p:cNvPr>
          <p:cNvSpPr>
            <a:spLocks noGrp="1"/>
          </p:cNvSpPr>
          <p:nvPr>
            <p:ph type="title"/>
          </p:nvPr>
        </p:nvSpPr>
        <p:spPr>
          <a:xfrm>
            <a:off x="582210" y="121989"/>
            <a:ext cx="9484815" cy="664180"/>
          </a:xfrm>
        </p:spPr>
        <p:txBody>
          <a:bodyPr>
            <a:normAutofit/>
          </a:bodyPr>
          <a:lstStyle/>
          <a:p>
            <a:r>
              <a:rPr lang="fr-FR" sz="2800" dirty="0">
                <a:latin typeface="Verdana" panose="020B0604030504040204" pitchFamily="34" charset="0"/>
                <a:ea typeface="Verdana" panose="020B0604030504040204" pitchFamily="34" charset="0"/>
              </a:rPr>
              <a:t>Vos avantages</a:t>
            </a:r>
          </a:p>
        </p:txBody>
      </p:sp>
      <p:sp>
        <p:nvSpPr>
          <p:cNvPr id="3" name="Rectangle : coins arrondis 2">
            <a:extLst>
              <a:ext uri="{FF2B5EF4-FFF2-40B4-BE49-F238E27FC236}">
                <a16:creationId xmlns:a16="http://schemas.microsoft.com/office/drawing/2014/main" id="{EC91F4D0-7BB4-36CB-5FE2-1F1D381B8729}"/>
              </a:ext>
            </a:extLst>
          </p:cNvPr>
          <p:cNvSpPr/>
          <p:nvPr/>
        </p:nvSpPr>
        <p:spPr>
          <a:xfrm>
            <a:off x="449807" y="1621525"/>
            <a:ext cx="10903994" cy="2077510"/>
          </a:xfrm>
          <a:prstGeom prst="roundRect">
            <a:avLst/>
          </a:prstGeom>
          <a:solidFill>
            <a:srgbClr val="F7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Visage humain, personne, habits, homme&#10;&#10;Description générée automatiquement">
            <a:extLst>
              <a:ext uri="{FF2B5EF4-FFF2-40B4-BE49-F238E27FC236}">
                <a16:creationId xmlns:a16="http://schemas.microsoft.com/office/drawing/2014/main" id="{62D72E3E-3FD8-913A-B77B-73CC28157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427" y="1302824"/>
            <a:ext cx="1457812" cy="1845331"/>
          </a:xfrm>
          <a:prstGeom prst="rect">
            <a:avLst/>
          </a:prstGeom>
        </p:spPr>
      </p:pic>
      <p:sp>
        <p:nvSpPr>
          <p:cNvPr id="6" name="ZoneTexte 5">
            <a:extLst>
              <a:ext uri="{FF2B5EF4-FFF2-40B4-BE49-F238E27FC236}">
                <a16:creationId xmlns:a16="http://schemas.microsoft.com/office/drawing/2014/main" id="{E0207B74-8FD5-D561-D57A-FCD3B7A0C7C7}"/>
              </a:ext>
            </a:extLst>
          </p:cNvPr>
          <p:cNvSpPr txBox="1"/>
          <p:nvPr/>
        </p:nvSpPr>
        <p:spPr>
          <a:xfrm>
            <a:off x="2362125" y="1677033"/>
            <a:ext cx="8686875" cy="1400383"/>
          </a:xfrm>
          <a:prstGeom prst="rect">
            <a:avLst/>
          </a:prstGeom>
          <a:noFill/>
        </p:spPr>
        <p:txBody>
          <a:bodyPr wrap="square" rtlCol="0">
            <a:spAutoFit/>
          </a:bodyPr>
          <a:lstStyle/>
          <a:p>
            <a:pPr marR="0" algn="just">
              <a:spcBef>
                <a:spcPts val="600"/>
              </a:spcBef>
            </a:pPr>
            <a:r>
              <a:rPr lang="fr-FR" sz="1400" b="1" dirty="0">
                <a:solidFill>
                  <a:schemeClr val="bg2">
                    <a:lumMod val="75000"/>
                  </a:schemeClr>
                </a:solidFill>
              </a:rPr>
              <a:t>Actions culturelles</a:t>
            </a:r>
          </a:p>
          <a:p>
            <a:pPr marR="0" rtl="0">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Chaque mois France Mutuelle vous invite à un spectacle (théâtre, cinéma, etc...) en région parisienne et vous propose des tarifs préférentiels pour de nombreux autres évènements culturels.</a:t>
            </a:r>
          </a:p>
          <a:p>
            <a:pPr algn="just">
              <a:spcBef>
                <a:spcPts val="600"/>
              </a:spcBef>
            </a:pPr>
            <a:r>
              <a:rPr lang="fr-FR" sz="1400" b="1" dirty="0">
                <a:solidFill>
                  <a:schemeClr val="bg2">
                    <a:lumMod val="75000"/>
                  </a:schemeClr>
                </a:solidFill>
              </a:rPr>
              <a:t>Des soirées ouvertes à tous</a:t>
            </a:r>
          </a:p>
          <a:p>
            <a:pPr>
              <a:spcBef>
                <a:spcPts val="600"/>
              </a:spcBef>
            </a:pPr>
            <a:r>
              <a:rPr lang="fr-FR" sz="1400" b="0" i="0" u="none" strike="noStrike" dirty="0">
                <a:solidFill>
                  <a:schemeClr val="bg2">
                    <a:lumMod val="75000"/>
                  </a:schemeClr>
                </a:solidFill>
                <a:latin typeface="Basis Grotesque Light" panose="020B0303030604040103" pitchFamily="34" charset="0"/>
              </a:rPr>
              <a:t>        </a:t>
            </a:r>
            <a:r>
              <a:rPr lang="fr-FR" sz="1300" dirty="0">
                <a:solidFill>
                  <a:schemeClr val="bg2">
                    <a:lumMod val="75000"/>
                  </a:schemeClr>
                </a:solidFill>
                <a:latin typeface="Verdana" panose="020B0604030504040204" pitchFamily="34" charset="0"/>
                <a:ea typeface="Verdana" panose="020B0604030504040204" pitchFamily="34" charset="0"/>
              </a:rPr>
              <a:t>Retrouvez le programme culturel sur votre espace adhérent.</a:t>
            </a:r>
          </a:p>
        </p:txBody>
      </p:sp>
      <p:sp>
        <p:nvSpPr>
          <p:cNvPr id="10" name="Rectangle : coins arrondis 9">
            <a:extLst>
              <a:ext uri="{FF2B5EF4-FFF2-40B4-BE49-F238E27FC236}">
                <a16:creationId xmlns:a16="http://schemas.microsoft.com/office/drawing/2014/main" id="{4E932C54-2DC8-4C64-805E-F780EA986541}"/>
              </a:ext>
            </a:extLst>
          </p:cNvPr>
          <p:cNvSpPr/>
          <p:nvPr/>
        </p:nvSpPr>
        <p:spPr>
          <a:xfrm>
            <a:off x="431322" y="4254719"/>
            <a:ext cx="10922479" cy="2102222"/>
          </a:xfrm>
          <a:prstGeom prst="roundRect">
            <a:avLst/>
          </a:prstGeom>
          <a:solidFill>
            <a:srgbClr val="F7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86D48C3-001F-E492-38B3-B52A03689E06}"/>
              </a:ext>
            </a:extLst>
          </p:cNvPr>
          <p:cNvSpPr txBox="1"/>
          <p:nvPr/>
        </p:nvSpPr>
        <p:spPr>
          <a:xfrm>
            <a:off x="2343641" y="4395952"/>
            <a:ext cx="9010160" cy="1754326"/>
          </a:xfrm>
          <a:prstGeom prst="rect">
            <a:avLst/>
          </a:prstGeom>
          <a:noFill/>
        </p:spPr>
        <p:txBody>
          <a:bodyPr wrap="square" rtlCol="0">
            <a:spAutoFit/>
          </a:bodyPr>
          <a:lstStyle/>
          <a:p>
            <a:pPr marR="0" algn="just">
              <a:spcBef>
                <a:spcPts val="600"/>
              </a:spcBef>
            </a:pPr>
            <a:r>
              <a:rPr lang="fr-FR" sz="1400" b="1" dirty="0">
                <a:solidFill>
                  <a:schemeClr val="bg2">
                    <a:lumMod val="75000"/>
                  </a:schemeClr>
                </a:solidFill>
              </a:rPr>
              <a:t>Magazine France Mutuelle</a:t>
            </a:r>
          </a:p>
          <a:p>
            <a:pPr>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Cap  sur l’info santé et la culture avec le magazine trimestriel France Mutuelle. </a:t>
            </a:r>
          </a:p>
          <a:p>
            <a:pPr marR="0" algn="l" rtl="0"/>
            <a:r>
              <a:rPr lang="fr-FR" sz="1300" dirty="0">
                <a:solidFill>
                  <a:schemeClr val="bg2">
                    <a:lumMod val="75000"/>
                  </a:schemeClr>
                </a:solidFill>
                <a:latin typeface="Verdana" panose="020B0604030504040204" pitchFamily="34" charset="0"/>
                <a:ea typeface="Verdana" panose="020B0604030504040204" pitchFamily="34" charset="0"/>
              </a:rPr>
              <a:t>Être adhérent France Mutuelle ce n’est pas seulement adhérer à une complémentaire santé, c’est aussi bénéficier d’un magazine santé de qualité. </a:t>
            </a:r>
          </a:p>
          <a:p>
            <a:pPr marR="0" rtl="0">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Indépendant et réalisé par les équipes de France Mutuelle et des journalistes, ce magazine décrypte toute l’actualité santé et sociétale. </a:t>
            </a:r>
          </a:p>
          <a:p>
            <a:pPr algn="just">
              <a:spcBef>
                <a:spcPts val="600"/>
              </a:spcBef>
            </a:pPr>
            <a:r>
              <a:rPr lang="fr-FR" sz="1400" b="1" dirty="0">
                <a:solidFill>
                  <a:schemeClr val="bg2">
                    <a:lumMod val="75000"/>
                  </a:schemeClr>
                </a:solidFill>
              </a:rPr>
              <a:t>Il est adressé gratuitement tous les trimestres et est disponible sur l’espace adhérent.</a:t>
            </a:r>
          </a:p>
        </p:txBody>
      </p:sp>
      <p:pic>
        <p:nvPicPr>
          <p:cNvPr id="12" name="Image 11" descr="Une image contenant personne, Visage humain, verres, habits&#10;&#10;Description générée automatiquement">
            <a:extLst>
              <a:ext uri="{FF2B5EF4-FFF2-40B4-BE49-F238E27FC236}">
                <a16:creationId xmlns:a16="http://schemas.microsoft.com/office/drawing/2014/main" id="{1FEAE44F-3A20-0BA0-A565-CDB2F5376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75" y="3896815"/>
            <a:ext cx="1457812" cy="1845331"/>
          </a:xfrm>
          <a:prstGeom prst="rect">
            <a:avLst/>
          </a:prstGeom>
        </p:spPr>
      </p:pic>
      <p:sp>
        <p:nvSpPr>
          <p:cNvPr id="13" name="ZoneTexte 12">
            <a:extLst>
              <a:ext uri="{FF2B5EF4-FFF2-40B4-BE49-F238E27FC236}">
                <a16:creationId xmlns:a16="http://schemas.microsoft.com/office/drawing/2014/main" id="{445B3406-668A-AD5F-44A6-685493712E94}"/>
              </a:ext>
            </a:extLst>
          </p:cNvPr>
          <p:cNvSpPr txBox="1"/>
          <p:nvPr/>
        </p:nvSpPr>
        <p:spPr>
          <a:xfrm>
            <a:off x="2762453" y="3077416"/>
            <a:ext cx="8450981" cy="492443"/>
          </a:xfrm>
          <a:prstGeom prst="rect">
            <a:avLst/>
          </a:prstGeom>
          <a:noFill/>
        </p:spPr>
        <p:txBody>
          <a:bodyPr wrap="square" rtlCol="0">
            <a:spAutoFit/>
          </a:bodyPr>
          <a:lstStyle/>
          <a:p>
            <a:r>
              <a:rPr lang="fr-FR" sz="1300" dirty="0">
                <a:solidFill>
                  <a:schemeClr val="bg2">
                    <a:lumMod val="75000"/>
                  </a:schemeClr>
                </a:solidFill>
                <a:latin typeface="Verdana" panose="020B0604030504040204" pitchFamily="34" charset="0"/>
                <a:ea typeface="Verdana" panose="020B0604030504040204" pitchFamily="34" charset="0"/>
              </a:rPr>
              <a:t>France Mutuelle propose aussi une pièce de théâtre sans sortir de votre salon, en vous connectant tout simplement à votre espace adhérent.</a:t>
            </a:r>
          </a:p>
        </p:txBody>
      </p:sp>
      <p:sp>
        <p:nvSpPr>
          <p:cNvPr id="14" name="Ellipse 13">
            <a:extLst>
              <a:ext uri="{FF2B5EF4-FFF2-40B4-BE49-F238E27FC236}">
                <a16:creationId xmlns:a16="http://schemas.microsoft.com/office/drawing/2014/main" id="{BE95578C-CF82-2B74-EF5C-8F85632DDD08}"/>
              </a:ext>
            </a:extLst>
          </p:cNvPr>
          <p:cNvSpPr/>
          <p:nvPr/>
        </p:nvSpPr>
        <p:spPr>
          <a:xfrm>
            <a:off x="2549794" y="2779389"/>
            <a:ext cx="212659" cy="212659"/>
          </a:xfrm>
          <a:prstGeom prst="ellipse">
            <a:avLst/>
          </a:prstGeom>
          <a:noFill/>
          <a:ln>
            <a:solidFill>
              <a:srgbClr val="E966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aseline="-4000" dirty="0">
              <a:solidFill>
                <a:srgbClr val="7A0066"/>
              </a:solidFill>
              <a:latin typeface="Basis Grotesque Light" panose="020B0303030604040103" pitchFamily="34" charset="0"/>
            </a:endParaRPr>
          </a:p>
        </p:txBody>
      </p:sp>
      <p:sp>
        <p:nvSpPr>
          <p:cNvPr id="19" name="Ellipse 18">
            <a:extLst>
              <a:ext uri="{FF2B5EF4-FFF2-40B4-BE49-F238E27FC236}">
                <a16:creationId xmlns:a16="http://schemas.microsoft.com/office/drawing/2014/main" id="{0138737D-AC3E-0895-1B13-B748E842FF59}"/>
              </a:ext>
            </a:extLst>
          </p:cNvPr>
          <p:cNvSpPr/>
          <p:nvPr/>
        </p:nvSpPr>
        <p:spPr>
          <a:xfrm>
            <a:off x="2549794" y="3093125"/>
            <a:ext cx="212659" cy="212659"/>
          </a:xfrm>
          <a:prstGeom prst="ellipse">
            <a:avLst/>
          </a:prstGeom>
          <a:noFill/>
          <a:ln>
            <a:solidFill>
              <a:srgbClr val="E966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aseline="-4000" dirty="0">
              <a:solidFill>
                <a:srgbClr val="7A0066"/>
              </a:solidFill>
              <a:latin typeface="Basis Grotesque Light" panose="020B0303030604040103" pitchFamily="34" charset="0"/>
            </a:endParaRPr>
          </a:p>
        </p:txBody>
      </p:sp>
      <p:sp>
        <p:nvSpPr>
          <p:cNvPr id="20" name="ZoneTexte 19">
            <a:extLst>
              <a:ext uri="{FF2B5EF4-FFF2-40B4-BE49-F238E27FC236}">
                <a16:creationId xmlns:a16="http://schemas.microsoft.com/office/drawing/2014/main" id="{DF7B0112-8BFE-A5CB-DA5D-DF0CD9889C8C}"/>
              </a:ext>
            </a:extLst>
          </p:cNvPr>
          <p:cNvSpPr txBox="1"/>
          <p:nvPr/>
        </p:nvSpPr>
        <p:spPr>
          <a:xfrm>
            <a:off x="2549793" y="2776215"/>
            <a:ext cx="155220" cy="261610"/>
          </a:xfrm>
          <a:prstGeom prst="rect">
            <a:avLst/>
          </a:prstGeom>
          <a:noFill/>
        </p:spPr>
        <p:txBody>
          <a:bodyPr wrap="square" rtlCol="0">
            <a:spAutoFit/>
          </a:bodyPr>
          <a:lstStyle/>
          <a:p>
            <a:r>
              <a:rPr lang="fr-FR" sz="1100" dirty="0">
                <a:solidFill>
                  <a:srgbClr val="E96612"/>
                </a:solidFill>
                <a:latin typeface="Basis Grotesque Light" panose="020B0303030604040103" pitchFamily="34" charset="0"/>
              </a:rPr>
              <a:t>1</a:t>
            </a:r>
          </a:p>
        </p:txBody>
      </p:sp>
      <p:sp>
        <p:nvSpPr>
          <p:cNvPr id="21" name="ZoneTexte 20">
            <a:extLst>
              <a:ext uri="{FF2B5EF4-FFF2-40B4-BE49-F238E27FC236}">
                <a16:creationId xmlns:a16="http://schemas.microsoft.com/office/drawing/2014/main" id="{0A7DA430-D24B-3E9E-89E5-03AEFAFD6FBE}"/>
              </a:ext>
            </a:extLst>
          </p:cNvPr>
          <p:cNvSpPr txBox="1"/>
          <p:nvPr/>
        </p:nvSpPr>
        <p:spPr>
          <a:xfrm>
            <a:off x="2543442" y="3083729"/>
            <a:ext cx="155220" cy="261610"/>
          </a:xfrm>
          <a:prstGeom prst="rect">
            <a:avLst/>
          </a:prstGeom>
          <a:noFill/>
        </p:spPr>
        <p:txBody>
          <a:bodyPr wrap="square" rtlCol="0">
            <a:spAutoFit/>
          </a:bodyPr>
          <a:lstStyle/>
          <a:p>
            <a:r>
              <a:rPr lang="fr-FR" sz="1100" dirty="0">
                <a:solidFill>
                  <a:srgbClr val="E96612"/>
                </a:solidFill>
                <a:latin typeface="Basis Grotesque Light" panose="020B0303030604040103" pitchFamily="34" charset="0"/>
              </a:rPr>
              <a:t>2</a:t>
            </a:r>
          </a:p>
        </p:txBody>
      </p:sp>
      <p:sp>
        <p:nvSpPr>
          <p:cNvPr id="22" name="Rectangle : coins arrondis 21">
            <a:extLst>
              <a:ext uri="{FF2B5EF4-FFF2-40B4-BE49-F238E27FC236}">
                <a16:creationId xmlns:a16="http://schemas.microsoft.com/office/drawing/2014/main" id="{804AAAF3-C974-52D8-4E50-B9EFCFEF20DE}"/>
              </a:ext>
            </a:extLst>
          </p:cNvPr>
          <p:cNvSpPr/>
          <p:nvPr/>
        </p:nvSpPr>
        <p:spPr>
          <a:xfrm>
            <a:off x="8480613" y="1393464"/>
            <a:ext cx="2399886" cy="456122"/>
          </a:xfrm>
          <a:prstGeom prst="roundRect">
            <a:avLst/>
          </a:prstGeom>
          <a:solidFill>
            <a:srgbClr val="E96612"/>
          </a:solidFill>
          <a:ln w="635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2"/>
                </a:solidFill>
              </a:rPr>
              <a:t>Unique mutuelle à proposer </a:t>
            </a:r>
          </a:p>
          <a:p>
            <a:pPr algn="ctr"/>
            <a:r>
              <a:rPr lang="fr-FR" sz="1200" dirty="0">
                <a:solidFill>
                  <a:schemeClr val="tx2"/>
                </a:solidFill>
              </a:rPr>
              <a:t>des offres cultures !</a:t>
            </a:r>
          </a:p>
        </p:txBody>
      </p:sp>
    </p:spTree>
    <p:extLst>
      <p:ext uri="{BB962C8B-B14F-4D97-AF65-F5344CB8AC3E}">
        <p14:creationId xmlns:p14="http://schemas.microsoft.com/office/powerpoint/2010/main" val="382682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B13565-2E50-FA01-96BA-875529885544}"/>
              </a:ext>
            </a:extLst>
          </p:cNvPr>
          <p:cNvSpPr>
            <a:spLocks noGrp="1"/>
          </p:cNvSpPr>
          <p:nvPr>
            <p:ph type="title"/>
          </p:nvPr>
        </p:nvSpPr>
        <p:spPr>
          <a:xfrm>
            <a:off x="582210" y="121989"/>
            <a:ext cx="9484815" cy="664180"/>
          </a:xfrm>
        </p:spPr>
        <p:txBody>
          <a:bodyPr>
            <a:normAutofit/>
          </a:bodyPr>
          <a:lstStyle/>
          <a:p>
            <a:r>
              <a:rPr lang="fr-FR" sz="2800" dirty="0">
                <a:latin typeface="Verdana" panose="020B0604030504040204" pitchFamily="34" charset="0"/>
                <a:ea typeface="Verdana" panose="020B0604030504040204" pitchFamily="34" charset="0"/>
              </a:rPr>
              <a:t>Vos avantages</a:t>
            </a:r>
          </a:p>
        </p:txBody>
      </p:sp>
      <p:sp>
        <p:nvSpPr>
          <p:cNvPr id="2" name="Rectangle : coins arrondis 1">
            <a:extLst>
              <a:ext uri="{FF2B5EF4-FFF2-40B4-BE49-F238E27FC236}">
                <a16:creationId xmlns:a16="http://schemas.microsoft.com/office/drawing/2014/main" id="{82358574-0E38-1262-25E3-173FEEF15094}"/>
              </a:ext>
            </a:extLst>
          </p:cNvPr>
          <p:cNvSpPr/>
          <p:nvPr/>
        </p:nvSpPr>
        <p:spPr>
          <a:xfrm>
            <a:off x="449807" y="2413818"/>
            <a:ext cx="10734749" cy="2283310"/>
          </a:xfrm>
          <a:prstGeom prst="roundRect">
            <a:avLst/>
          </a:prstGeom>
          <a:solidFill>
            <a:srgbClr val="F7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4586F349-68B6-17B1-03AC-FE8C8665DB08}"/>
              </a:ext>
            </a:extLst>
          </p:cNvPr>
          <p:cNvSpPr txBox="1"/>
          <p:nvPr/>
        </p:nvSpPr>
        <p:spPr>
          <a:xfrm>
            <a:off x="2362125" y="2469326"/>
            <a:ext cx="8822431" cy="2031325"/>
          </a:xfrm>
          <a:prstGeom prst="rect">
            <a:avLst/>
          </a:prstGeom>
          <a:noFill/>
        </p:spPr>
        <p:txBody>
          <a:bodyPr wrap="square" rtlCol="0">
            <a:spAutoFit/>
          </a:bodyPr>
          <a:lstStyle/>
          <a:p>
            <a:pPr marR="0" algn="just">
              <a:spcBef>
                <a:spcPts val="600"/>
              </a:spcBef>
            </a:pPr>
            <a:r>
              <a:rPr lang="fr-FR" sz="1400" b="1" dirty="0">
                <a:solidFill>
                  <a:schemeClr val="bg2">
                    <a:lumMod val="75000"/>
                  </a:schemeClr>
                </a:solidFill>
              </a:rPr>
              <a:t>Résidence à Menton</a:t>
            </a:r>
          </a:p>
          <a:p>
            <a:pPr>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En plein cœur de Menton et à quelques pas des plages, France Mutuelle accueille ses adhérents toute l’année dans ses appartements et studios.</a:t>
            </a:r>
          </a:p>
          <a:p>
            <a:pPr algn="just">
              <a:spcBef>
                <a:spcPts val="600"/>
              </a:spcBef>
            </a:pPr>
            <a:r>
              <a:rPr lang="fr-FR" sz="1400" b="1" i="0" u="none" strike="noStrike" dirty="0">
                <a:solidFill>
                  <a:schemeClr val="bg2">
                    <a:lumMod val="75000"/>
                  </a:schemeClr>
                </a:solidFill>
              </a:rPr>
              <a:t>Notre offre privilégiée</a:t>
            </a:r>
          </a:p>
          <a:p>
            <a:pPr marR="0" algn="l" rtl="0">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Située entre la vieille ville et la plage, la résidence Châteauneuf bénéficie d’une localisation idéale pour visiter Menton (06). </a:t>
            </a:r>
          </a:p>
          <a:p>
            <a:pPr marR="0" rtl="0">
              <a:spcBef>
                <a:spcPts val="600"/>
              </a:spcBef>
            </a:pPr>
            <a:r>
              <a:rPr lang="fr-FR" sz="1300" dirty="0">
                <a:solidFill>
                  <a:schemeClr val="bg2">
                    <a:lumMod val="75000"/>
                  </a:schemeClr>
                </a:solidFill>
                <a:latin typeface="Verdana" panose="020B0604030504040204" pitchFamily="34" charset="0"/>
                <a:ea typeface="Verdana" panose="020B0604030504040204" pitchFamily="34" charset="0"/>
              </a:rPr>
              <a:t>Studios ou appartements en plein cœur de ville et à quelques pas des plages, à tarif spécial adhérent. Une destination vitaminée entre mer et montagne ! </a:t>
            </a:r>
          </a:p>
        </p:txBody>
      </p:sp>
      <p:pic>
        <p:nvPicPr>
          <p:cNvPr id="8" name="Image 7">
            <a:extLst>
              <a:ext uri="{FF2B5EF4-FFF2-40B4-BE49-F238E27FC236}">
                <a16:creationId xmlns:a16="http://schemas.microsoft.com/office/drawing/2014/main" id="{05224456-8854-5CA1-EB15-F37661BCCF44}"/>
              </a:ext>
            </a:extLst>
          </p:cNvPr>
          <p:cNvPicPr>
            <a:picLocks noChangeAspect="1"/>
          </p:cNvPicPr>
          <p:nvPr/>
        </p:nvPicPr>
        <p:blipFill>
          <a:blip r:embed="rId2"/>
          <a:stretch>
            <a:fillRect/>
          </a:stretch>
        </p:blipFill>
        <p:spPr>
          <a:xfrm>
            <a:off x="653747" y="1944646"/>
            <a:ext cx="1462641" cy="1703330"/>
          </a:xfrm>
          <a:prstGeom prst="rect">
            <a:avLst/>
          </a:prstGeom>
        </p:spPr>
      </p:pic>
    </p:spTree>
    <p:extLst>
      <p:ext uri="{BB962C8B-B14F-4D97-AF65-F5344CB8AC3E}">
        <p14:creationId xmlns:p14="http://schemas.microsoft.com/office/powerpoint/2010/main" val="2719209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942C072A-6F0D-24C6-5242-D4EB32446CE3}"/>
              </a:ext>
            </a:extLst>
          </p:cNvPr>
          <p:cNvSpPr/>
          <p:nvPr/>
        </p:nvSpPr>
        <p:spPr>
          <a:xfrm>
            <a:off x="548129" y="1708397"/>
            <a:ext cx="10720120" cy="4272686"/>
          </a:xfrm>
          <a:prstGeom prst="roundRect">
            <a:avLst/>
          </a:prstGeom>
          <a:solidFill>
            <a:srgbClr val="F7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17463544-1310-C735-A568-C046E70A45F2}"/>
              </a:ext>
            </a:extLst>
          </p:cNvPr>
          <p:cNvSpPr txBox="1"/>
          <p:nvPr/>
        </p:nvSpPr>
        <p:spPr>
          <a:xfrm>
            <a:off x="2764214" y="1954287"/>
            <a:ext cx="8504035" cy="3816429"/>
          </a:xfrm>
          <a:prstGeom prst="rect">
            <a:avLst/>
          </a:prstGeom>
          <a:noFill/>
        </p:spPr>
        <p:txBody>
          <a:bodyPr wrap="square" rtlCol="0">
            <a:spAutoFit/>
          </a:bodyPr>
          <a:lstStyle/>
          <a:p>
            <a:pPr>
              <a:spcBef>
                <a:spcPts val="600"/>
              </a:spcBef>
            </a:pPr>
            <a:r>
              <a:rPr lang="fr-FR" sz="1400" b="1" i="0" u="none" strike="noStrike" dirty="0">
                <a:solidFill>
                  <a:schemeClr val="bg2">
                    <a:lumMod val="75000"/>
                  </a:schemeClr>
                </a:solidFill>
                <a:latin typeface="+mj-lt"/>
              </a:rPr>
              <a:t>Espace adhérent</a:t>
            </a:r>
          </a:p>
          <a:p>
            <a:pPr marR="0" algn="l" rtl="0">
              <a:spcBef>
                <a:spcPts val="600"/>
              </a:spcBef>
            </a:pPr>
            <a:r>
              <a:rPr lang="fr-FR" sz="1400" b="0" i="0" u="none" strike="noStrike" dirty="0">
                <a:solidFill>
                  <a:schemeClr val="bg2">
                    <a:lumMod val="75000"/>
                  </a:schemeClr>
                </a:solidFill>
              </a:rPr>
              <a:t>France mutuelle vous permet de gérer votre complémentaire santé avec un espace sécurisé et personnalisé pour mieux répondre à vos besoins. </a:t>
            </a:r>
          </a:p>
          <a:p>
            <a:pPr marR="0" algn="l" rtl="0"/>
            <a:endParaRPr lang="fr-FR" sz="1400" b="0" i="0" u="none" strike="noStrike" dirty="0">
              <a:solidFill>
                <a:schemeClr val="bg2">
                  <a:lumMod val="75000"/>
                </a:schemeClr>
              </a:solidFill>
              <a:latin typeface="Basis Grotesque Light" panose="020B0303030604040103" pitchFamily="34" charset="0"/>
            </a:endParaRPr>
          </a:p>
          <a:p>
            <a:pPr marR="0" algn="l" rtl="0"/>
            <a:r>
              <a:rPr lang="fr-FR" sz="1400" b="0" i="0" u="none" strike="noStrike" dirty="0">
                <a:solidFill>
                  <a:schemeClr val="bg2">
                    <a:lumMod val="75000"/>
                  </a:schemeClr>
                </a:solidFill>
                <a:latin typeface="Basis Grotesque Light" panose="020B0303030604040103" pitchFamily="34" charset="0"/>
              </a:rPr>
              <a:t>          </a:t>
            </a:r>
            <a:r>
              <a:rPr lang="fr-FR" sz="1400" b="0" i="0" u="none" strike="noStrike" dirty="0">
                <a:solidFill>
                  <a:schemeClr val="bg2">
                    <a:lumMod val="75000"/>
                  </a:schemeClr>
                </a:solidFill>
              </a:rPr>
              <a:t>Retrouvez le suivi de vos remboursements </a:t>
            </a:r>
          </a:p>
          <a:p>
            <a:pPr>
              <a:spcBef>
                <a:spcPts val="600"/>
              </a:spcBef>
            </a:pPr>
            <a:r>
              <a:rPr lang="fr-FR" sz="1400" b="0" i="0" u="none" strike="noStrike" dirty="0">
                <a:solidFill>
                  <a:schemeClr val="bg2">
                    <a:lumMod val="75000"/>
                  </a:schemeClr>
                </a:solidFill>
              </a:rPr>
              <a:t>        Transmettez un devis ou une facture</a:t>
            </a:r>
          </a:p>
          <a:p>
            <a:pPr>
              <a:spcBef>
                <a:spcPts val="600"/>
              </a:spcBef>
            </a:pPr>
            <a:r>
              <a:rPr lang="fr-FR" sz="1400" b="0" i="0" u="none" strike="noStrike" dirty="0">
                <a:solidFill>
                  <a:schemeClr val="bg2">
                    <a:lumMod val="75000"/>
                  </a:schemeClr>
                </a:solidFill>
              </a:rPr>
              <a:t>        Accédez au détail de votre contrat</a:t>
            </a:r>
          </a:p>
          <a:p>
            <a:pPr>
              <a:spcBef>
                <a:spcPts val="600"/>
              </a:spcBef>
            </a:pPr>
            <a:r>
              <a:rPr lang="fr-FR" sz="1400" b="0" i="0" u="none" strike="noStrike" dirty="0">
                <a:solidFill>
                  <a:schemeClr val="bg2">
                    <a:lumMod val="75000"/>
                  </a:schemeClr>
                </a:solidFill>
              </a:rPr>
              <a:t>        Téléchargez votre carte de tiers payant </a:t>
            </a:r>
          </a:p>
          <a:p>
            <a:pPr>
              <a:spcBef>
                <a:spcPts val="1800"/>
              </a:spcBef>
            </a:pPr>
            <a:endParaRPr lang="fr-FR" sz="1400" b="0" i="0" u="none" strike="noStrike" dirty="0">
              <a:solidFill>
                <a:schemeClr val="bg2">
                  <a:lumMod val="75000"/>
                </a:schemeClr>
              </a:solidFill>
            </a:endParaRPr>
          </a:p>
          <a:p>
            <a:pPr>
              <a:spcBef>
                <a:spcPts val="1800"/>
              </a:spcBef>
            </a:pPr>
            <a:r>
              <a:rPr lang="fr-FR" sz="1400" b="1" i="0" u="none" strike="noStrike" dirty="0">
                <a:solidFill>
                  <a:schemeClr val="bg2">
                    <a:lumMod val="75000"/>
                  </a:schemeClr>
                </a:solidFill>
                <a:latin typeface="+mj-lt"/>
              </a:rPr>
              <a:t>Application mobile </a:t>
            </a:r>
          </a:p>
          <a:p>
            <a:pPr marR="0" algn="just" rtl="0">
              <a:spcBef>
                <a:spcPts val="600"/>
              </a:spcBef>
            </a:pPr>
            <a:r>
              <a:rPr lang="fr-FR" sz="1400" dirty="0">
                <a:solidFill>
                  <a:schemeClr val="bg2">
                    <a:lumMod val="75000"/>
                  </a:schemeClr>
                </a:solidFill>
              </a:rPr>
              <a:t>Accédez à toutes vos informations, où que vous soyez, grâce à l’application mobile !</a:t>
            </a:r>
          </a:p>
          <a:p>
            <a:pPr marR="0" rtl="0">
              <a:spcBef>
                <a:spcPts val="600"/>
              </a:spcBef>
            </a:pPr>
            <a:r>
              <a:rPr lang="fr-FR" sz="1400" dirty="0">
                <a:solidFill>
                  <a:schemeClr val="bg2">
                    <a:lumMod val="75000"/>
                  </a:schemeClr>
                </a:solidFill>
              </a:rPr>
              <a:t>Véritable prolongement de votre espace adhérent, retrouvez toutes les fonctionnalités sur votre smartphone, à n’importe quel moment.</a:t>
            </a:r>
          </a:p>
        </p:txBody>
      </p:sp>
      <p:pic>
        <p:nvPicPr>
          <p:cNvPr id="7" name="Image 6" descr="Une image contenant texte, gadget, Téléphone mobile, Appareil de communications portable&#10;&#10;Description générée automatiquement">
            <a:extLst>
              <a:ext uri="{FF2B5EF4-FFF2-40B4-BE49-F238E27FC236}">
                <a16:creationId xmlns:a16="http://schemas.microsoft.com/office/drawing/2014/main" id="{E5356DF1-EE06-B713-2760-5F8A7A900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118" y="1158474"/>
            <a:ext cx="1750100" cy="2047088"/>
          </a:xfrm>
          <a:prstGeom prst="rect">
            <a:avLst/>
          </a:prstGeom>
        </p:spPr>
      </p:pic>
      <p:pic>
        <p:nvPicPr>
          <p:cNvPr id="8" name="Image 7" descr="Une image contenant motif, carré, pixel, conception&#10;&#10;Description générée automatiquement">
            <a:extLst>
              <a:ext uri="{FF2B5EF4-FFF2-40B4-BE49-F238E27FC236}">
                <a16:creationId xmlns:a16="http://schemas.microsoft.com/office/drawing/2014/main" id="{8491DF2E-7B32-B127-901D-1F37EF62D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395" y="4669448"/>
            <a:ext cx="981546" cy="981546"/>
          </a:xfrm>
          <a:prstGeom prst="rect">
            <a:avLst/>
          </a:prstGeom>
        </p:spPr>
      </p:pic>
      <p:sp>
        <p:nvSpPr>
          <p:cNvPr id="9" name="Ellipse 8">
            <a:extLst>
              <a:ext uri="{FF2B5EF4-FFF2-40B4-BE49-F238E27FC236}">
                <a16:creationId xmlns:a16="http://schemas.microsoft.com/office/drawing/2014/main" id="{096415F8-A4BE-1BE1-0A69-7B377AADCFAF}"/>
              </a:ext>
            </a:extLst>
          </p:cNvPr>
          <p:cNvSpPr/>
          <p:nvPr/>
        </p:nvSpPr>
        <p:spPr>
          <a:xfrm>
            <a:off x="2932047" y="2894562"/>
            <a:ext cx="212659" cy="212659"/>
          </a:xfrm>
          <a:prstGeom prst="ellipse">
            <a:avLst/>
          </a:prstGeom>
          <a:noFill/>
          <a:ln>
            <a:solidFill>
              <a:srgbClr val="E966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aseline="-4000" dirty="0">
              <a:solidFill>
                <a:srgbClr val="7A0066"/>
              </a:solidFill>
              <a:latin typeface="Basis Grotesque Light" panose="020B0303030604040103" pitchFamily="34" charset="0"/>
            </a:endParaRPr>
          </a:p>
        </p:txBody>
      </p:sp>
      <p:sp>
        <p:nvSpPr>
          <p:cNvPr id="10" name="Ellipse 9">
            <a:extLst>
              <a:ext uri="{FF2B5EF4-FFF2-40B4-BE49-F238E27FC236}">
                <a16:creationId xmlns:a16="http://schemas.microsoft.com/office/drawing/2014/main" id="{D368C6E8-67F1-79F9-9454-C7C83DC1CDF9}"/>
              </a:ext>
            </a:extLst>
          </p:cNvPr>
          <p:cNvSpPr/>
          <p:nvPr/>
        </p:nvSpPr>
        <p:spPr>
          <a:xfrm>
            <a:off x="2932047" y="3174893"/>
            <a:ext cx="212659" cy="212659"/>
          </a:xfrm>
          <a:prstGeom prst="ellipse">
            <a:avLst/>
          </a:prstGeom>
          <a:noFill/>
          <a:ln>
            <a:solidFill>
              <a:srgbClr val="E966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aseline="-4000" dirty="0">
              <a:solidFill>
                <a:srgbClr val="7A0066"/>
              </a:solidFill>
              <a:latin typeface="Basis Grotesque Light" panose="020B0303030604040103" pitchFamily="34" charset="0"/>
            </a:endParaRPr>
          </a:p>
        </p:txBody>
      </p:sp>
      <p:sp>
        <p:nvSpPr>
          <p:cNvPr id="11" name="Ellipse 10">
            <a:extLst>
              <a:ext uri="{FF2B5EF4-FFF2-40B4-BE49-F238E27FC236}">
                <a16:creationId xmlns:a16="http://schemas.microsoft.com/office/drawing/2014/main" id="{A3DB3D67-00D5-89E0-C937-41840B92F86F}"/>
              </a:ext>
            </a:extLst>
          </p:cNvPr>
          <p:cNvSpPr/>
          <p:nvPr/>
        </p:nvSpPr>
        <p:spPr>
          <a:xfrm>
            <a:off x="2935435" y="3455224"/>
            <a:ext cx="212659" cy="212659"/>
          </a:xfrm>
          <a:prstGeom prst="ellipse">
            <a:avLst/>
          </a:prstGeom>
          <a:noFill/>
          <a:ln>
            <a:solidFill>
              <a:srgbClr val="E966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aseline="-4000" dirty="0">
              <a:solidFill>
                <a:srgbClr val="7A0066"/>
              </a:solidFill>
              <a:latin typeface="Basis Grotesque Light" panose="020B0303030604040103" pitchFamily="34" charset="0"/>
            </a:endParaRPr>
          </a:p>
        </p:txBody>
      </p:sp>
      <p:sp>
        <p:nvSpPr>
          <p:cNvPr id="12" name="Ellipse 11">
            <a:extLst>
              <a:ext uri="{FF2B5EF4-FFF2-40B4-BE49-F238E27FC236}">
                <a16:creationId xmlns:a16="http://schemas.microsoft.com/office/drawing/2014/main" id="{C51C54AB-76EA-9506-9085-06B5213DE854}"/>
              </a:ext>
            </a:extLst>
          </p:cNvPr>
          <p:cNvSpPr/>
          <p:nvPr/>
        </p:nvSpPr>
        <p:spPr>
          <a:xfrm>
            <a:off x="2932047" y="3756575"/>
            <a:ext cx="212659" cy="212659"/>
          </a:xfrm>
          <a:prstGeom prst="ellipse">
            <a:avLst/>
          </a:prstGeom>
          <a:noFill/>
          <a:ln>
            <a:solidFill>
              <a:srgbClr val="E966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aseline="-4000" dirty="0">
              <a:solidFill>
                <a:srgbClr val="7A0066"/>
              </a:solidFill>
              <a:latin typeface="Basis Grotesque Light" panose="020B0303030604040103" pitchFamily="34" charset="0"/>
            </a:endParaRPr>
          </a:p>
        </p:txBody>
      </p:sp>
      <p:pic>
        <p:nvPicPr>
          <p:cNvPr id="13" name="Image 12" descr="Une image contenant Graphique, Caractère coloré, capture d’écran, conception&#10;&#10;Description générée automatiquement">
            <a:extLst>
              <a:ext uri="{FF2B5EF4-FFF2-40B4-BE49-F238E27FC236}">
                <a16:creationId xmlns:a16="http://schemas.microsoft.com/office/drawing/2014/main" id="{9A442A0B-D15F-02FC-3703-3E73F2471F82}"/>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989667" y="2904312"/>
            <a:ext cx="175999" cy="125155"/>
          </a:xfrm>
          <a:prstGeom prst="rect">
            <a:avLst/>
          </a:prstGeom>
        </p:spPr>
      </p:pic>
      <p:pic>
        <p:nvPicPr>
          <p:cNvPr id="14" name="Image 13" descr="Une image contenant Graphique, Caractère coloré, capture d’écran, conception&#10;&#10;Description générée automatiquement">
            <a:extLst>
              <a:ext uri="{FF2B5EF4-FFF2-40B4-BE49-F238E27FC236}">
                <a16:creationId xmlns:a16="http://schemas.microsoft.com/office/drawing/2014/main" id="{937DF5C8-6D47-3BFB-DDF8-245D2431D946}"/>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989666" y="3195913"/>
            <a:ext cx="175999" cy="125155"/>
          </a:xfrm>
          <a:prstGeom prst="rect">
            <a:avLst/>
          </a:prstGeom>
        </p:spPr>
      </p:pic>
      <p:pic>
        <p:nvPicPr>
          <p:cNvPr id="15" name="Image 14" descr="Une image contenant Graphique, Caractère coloré, capture d’écran, conception&#10;&#10;Description générée automatiquement">
            <a:extLst>
              <a:ext uri="{FF2B5EF4-FFF2-40B4-BE49-F238E27FC236}">
                <a16:creationId xmlns:a16="http://schemas.microsoft.com/office/drawing/2014/main" id="{B861B4D8-B120-B7C2-874F-BB16C7E5E2B5}"/>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989666" y="3483521"/>
            <a:ext cx="175999" cy="125155"/>
          </a:xfrm>
          <a:prstGeom prst="rect">
            <a:avLst/>
          </a:prstGeom>
        </p:spPr>
      </p:pic>
      <p:pic>
        <p:nvPicPr>
          <p:cNvPr id="16" name="Image 15" descr="Une image contenant Graphique, Caractère coloré, capture d’écran, conception&#10;&#10;Description générée automatiquement">
            <a:extLst>
              <a:ext uri="{FF2B5EF4-FFF2-40B4-BE49-F238E27FC236}">
                <a16:creationId xmlns:a16="http://schemas.microsoft.com/office/drawing/2014/main" id="{5BA6F29F-72D0-E342-D380-14B4455FC49D}"/>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989666" y="3769242"/>
            <a:ext cx="175999" cy="125155"/>
          </a:xfrm>
          <a:prstGeom prst="rect">
            <a:avLst/>
          </a:prstGeom>
        </p:spPr>
      </p:pic>
      <p:sp>
        <p:nvSpPr>
          <p:cNvPr id="17" name="Titre 3">
            <a:extLst>
              <a:ext uri="{FF2B5EF4-FFF2-40B4-BE49-F238E27FC236}">
                <a16:creationId xmlns:a16="http://schemas.microsoft.com/office/drawing/2014/main" id="{BA5163E0-AD4D-80D3-9F63-B9CE121B4DE5}"/>
              </a:ext>
            </a:extLst>
          </p:cNvPr>
          <p:cNvSpPr>
            <a:spLocks noGrp="1"/>
          </p:cNvSpPr>
          <p:nvPr>
            <p:ph type="title"/>
          </p:nvPr>
        </p:nvSpPr>
        <p:spPr>
          <a:xfrm>
            <a:off x="582210" y="121989"/>
            <a:ext cx="9484815" cy="664180"/>
          </a:xfrm>
        </p:spPr>
        <p:txBody>
          <a:bodyPr>
            <a:normAutofit/>
          </a:bodyPr>
          <a:lstStyle/>
          <a:p>
            <a:r>
              <a:rPr lang="fr-FR" sz="2800" dirty="0">
                <a:latin typeface="Verdana" panose="020B0604030504040204" pitchFamily="34" charset="0"/>
                <a:ea typeface="Verdana" panose="020B0604030504040204" pitchFamily="34" charset="0"/>
              </a:rPr>
              <a:t>Espace adhérent</a:t>
            </a:r>
          </a:p>
        </p:txBody>
      </p:sp>
    </p:spTree>
    <p:extLst>
      <p:ext uri="{BB962C8B-B14F-4D97-AF65-F5344CB8AC3E}">
        <p14:creationId xmlns:p14="http://schemas.microsoft.com/office/powerpoint/2010/main" val="3431344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habits, Visage humain, personne, jeans&#10;&#10;Description générée automatiquement">
            <a:extLst>
              <a:ext uri="{FF2B5EF4-FFF2-40B4-BE49-F238E27FC236}">
                <a16:creationId xmlns:a16="http://schemas.microsoft.com/office/drawing/2014/main" id="{9CC2136C-9226-6CFA-A84B-B5DD2314E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925" y="933450"/>
            <a:ext cx="7458075" cy="5924550"/>
          </a:xfrm>
          <a:prstGeom prst="rect">
            <a:avLst/>
          </a:prstGeom>
        </p:spPr>
      </p:pic>
      <p:sp>
        <p:nvSpPr>
          <p:cNvPr id="10" name="Titre 9">
            <a:extLst>
              <a:ext uri="{FF2B5EF4-FFF2-40B4-BE49-F238E27FC236}">
                <a16:creationId xmlns:a16="http://schemas.microsoft.com/office/drawing/2014/main" id="{D79137DF-672E-62D9-6133-CDBE8F83A8B2}"/>
              </a:ext>
            </a:extLst>
          </p:cNvPr>
          <p:cNvSpPr>
            <a:spLocks noGrp="1"/>
          </p:cNvSpPr>
          <p:nvPr>
            <p:ph type="ctrTitle"/>
          </p:nvPr>
        </p:nvSpPr>
        <p:spPr>
          <a:xfrm>
            <a:off x="980872" y="2018905"/>
            <a:ext cx="6353378" cy="1514019"/>
          </a:xfrm>
        </p:spPr>
        <p:txBody>
          <a:bodyPr/>
          <a:lstStyle/>
          <a:p>
            <a:r>
              <a:rPr lang="fr-FR" sz="4000" dirty="0"/>
              <a:t>Vie du contrat</a:t>
            </a:r>
          </a:p>
        </p:txBody>
      </p:sp>
    </p:spTree>
    <p:extLst>
      <p:ext uri="{BB962C8B-B14F-4D97-AF65-F5344CB8AC3E}">
        <p14:creationId xmlns:p14="http://schemas.microsoft.com/office/powerpoint/2010/main" val="4146465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2238363-CA8C-E3F5-CFFB-3CDF25AF59D3}"/>
              </a:ext>
            </a:extLst>
          </p:cNvPr>
          <p:cNvSpPr>
            <a:spLocks noGrp="1"/>
          </p:cNvSpPr>
          <p:nvPr>
            <p:ph type="title"/>
          </p:nvPr>
        </p:nvSpPr>
        <p:spPr/>
        <p:txBody>
          <a:bodyPr>
            <a:normAutofit/>
          </a:bodyPr>
          <a:lstStyle/>
          <a:p>
            <a:r>
              <a:rPr lang="fr-FR" sz="2800" dirty="0"/>
              <a:t>Offre France Mutuelle</a:t>
            </a:r>
          </a:p>
        </p:txBody>
      </p:sp>
      <p:sp>
        <p:nvSpPr>
          <p:cNvPr id="6" name="ZoneTexte 5">
            <a:extLst>
              <a:ext uri="{FF2B5EF4-FFF2-40B4-BE49-F238E27FC236}">
                <a16:creationId xmlns:a16="http://schemas.microsoft.com/office/drawing/2014/main" id="{F6AC4E45-68F6-B4D3-CA69-095243F31618}"/>
              </a:ext>
            </a:extLst>
          </p:cNvPr>
          <p:cNvSpPr txBox="1"/>
          <p:nvPr/>
        </p:nvSpPr>
        <p:spPr>
          <a:xfrm>
            <a:off x="524809" y="1172492"/>
            <a:ext cx="10926074" cy="1200329"/>
          </a:xfrm>
          <a:prstGeom prst="rect">
            <a:avLst/>
          </a:prstGeom>
          <a:noFill/>
        </p:spPr>
        <p:txBody>
          <a:bodyPr wrap="square" rtlCol="0">
            <a:spAutoFit/>
          </a:bodyPr>
          <a:lstStyle/>
          <a:p>
            <a:r>
              <a:rPr lang="fr-FR" sz="1800" b="0" i="0" u="none" strike="noStrike" baseline="0" dirty="0">
                <a:solidFill>
                  <a:srgbClr val="211D1E"/>
                </a:solidFill>
                <a:latin typeface="Verdana" panose="020B0604030504040204" pitchFamily="34" charset="0"/>
                <a:ea typeface="Verdana" panose="020B0604030504040204" pitchFamily="34" charset="0"/>
              </a:rPr>
              <a:t>Grâce au partenariat acté par votre commune, nous vous offrons une couverture santé qualitative à un tarif préférentiel.</a:t>
            </a:r>
            <a:endParaRPr lang="fr-FR" dirty="0">
              <a:solidFill>
                <a:srgbClr val="211D1E"/>
              </a:solidFill>
              <a:latin typeface="Verdana" panose="020B0604030504040204" pitchFamily="34" charset="0"/>
              <a:ea typeface="Verdana" panose="020B0604030504040204" pitchFamily="34" charset="0"/>
            </a:endParaRPr>
          </a:p>
          <a:p>
            <a:endParaRPr lang="fr-FR" dirty="0">
              <a:solidFill>
                <a:srgbClr val="211D1E"/>
              </a:solidFill>
              <a:latin typeface="Verdana" panose="020B0604030504040204" pitchFamily="34" charset="0"/>
              <a:ea typeface="Verdana" panose="020B0604030504040204" pitchFamily="34" charset="0"/>
            </a:endParaRPr>
          </a:p>
          <a:p>
            <a:r>
              <a:rPr lang="fr-FR" dirty="0">
                <a:solidFill>
                  <a:srgbClr val="211D1E"/>
                </a:solidFill>
                <a:latin typeface="Verdana" panose="020B0604030504040204" pitchFamily="34" charset="0"/>
                <a:ea typeface="Verdana" panose="020B0604030504040204" pitchFamily="34" charset="0"/>
              </a:rPr>
              <a:t>Ensemble, favorisons l'accès aux soins.</a:t>
            </a:r>
            <a:endParaRPr lang="fr-FR" sz="1800" b="0" i="0" u="none" strike="noStrike" baseline="0" dirty="0">
              <a:solidFill>
                <a:srgbClr val="211D1E"/>
              </a:solidFill>
              <a:latin typeface="Verdana" panose="020B0604030504040204" pitchFamily="34" charset="0"/>
              <a:ea typeface="Verdana" panose="020B0604030504040204" pitchFamily="34" charset="0"/>
            </a:endParaRPr>
          </a:p>
        </p:txBody>
      </p:sp>
      <p:grpSp>
        <p:nvGrpSpPr>
          <p:cNvPr id="10" name="Groupe 9">
            <a:extLst>
              <a:ext uri="{FF2B5EF4-FFF2-40B4-BE49-F238E27FC236}">
                <a16:creationId xmlns:a16="http://schemas.microsoft.com/office/drawing/2014/main" id="{C9A4E566-BB8F-9844-EADA-D4761205B7FF}"/>
              </a:ext>
            </a:extLst>
          </p:cNvPr>
          <p:cNvGrpSpPr/>
          <p:nvPr/>
        </p:nvGrpSpPr>
        <p:grpSpPr>
          <a:xfrm>
            <a:off x="722838" y="2749595"/>
            <a:ext cx="388182" cy="322872"/>
            <a:chOff x="1765454" y="3054370"/>
            <a:chExt cx="388182" cy="322872"/>
          </a:xfrm>
        </p:grpSpPr>
        <p:sp>
          <p:nvSpPr>
            <p:cNvPr id="11" name="Ellipse 10">
              <a:extLst>
                <a:ext uri="{FF2B5EF4-FFF2-40B4-BE49-F238E27FC236}">
                  <a16:creationId xmlns:a16="http://schemas.microsoft.com/office/drawing/2014/main" id="{59C5B1B5-009A-05C5-39A7-C824444BAE5D}"/>
                </a:ext>
              </a:extLst>
            </p:cNvPr>
            <p:cNvSpPr/>
            <p:nvPr/>
          </p:nvSpPr>
          <p:spPr>
            <a:xfrm>
              <a:off x="1765454" y="3054370"/>
              <a:ext cx="322872" cy="322872"/>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descr="Une image contenant Graphique, Caractère coloré, capture d’écran, conception&#10;&#10;Description générée automatiquement">
              <a:extLst>
                <a:ext uri="{FF2B5EF4-FFF2-40B4-BE49-F238E27FC236}">
                  <a16:creationId xmlns:a16="http://schemas.microsoft.com/office/drawing/2014/main" id="{EDA8BFBE-3C9A-F03C-8B5F-E5D074573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441" y="3054371"/>
              <a:ext cx="323195" cy="229828"/>
            </a:xfrm>
            <a:prstGeom prst="rect">
              <a:avLst/>
            </a:prstGeom>
          </p:spPr>
        </p:pic>
      </p:grpSp>
      <p:grpSp>
        <p:nvGrpSpPr>
          <p:cNvPr id="13" name="Groupe 12">
            <a:extLst>
              <a:ext uri="{FF2B5EF4-FFF2-40B4-BE49-F238E27FC236}">
                <a16:creationId xmlns:a16="http://schemas.microsoft.com/office/drawing/2014/main" id="{301FF8D1-3522-4E59-D651-38518EEDCE4C}"/>
              </a:ext>
            </a:extLst>
          </p:cNvPr>
          <p:cNvGrpSpPr/>
          <p:nvPr/>
        </p:nvGrpSpPr>
        <p:grpSpPr>
          <a:xfrm>
            <a:off x="723890" y="3244452"/>
            <a:ext cx="388182" cy="322872"/>
            <a:chOff x="1765454" y="3054370"/>
            <a:chExt cx="388182" cy="322872"/>
          </a:xfrm>
        </p:grpSpPr>
        <p:sp>
          <p:nvSpPr>
            <p:cNvPr id="14" name="Ellipse 13">
              <a:extLst>
                <a:ext uri="{FF2B5EF4-FFF2-40B4-BE49-F238E27FC236}">
                  <a16:creationId xmlns:a16="http://schemas.microsoft.com/office/drawing/2014/main" id="{D90F89D5-8B3C-4CC8-5AAE-4BA0CED09E38}"/>
                </a:ext>
              </a:extLst>
            </p:cNvPr>
            <p:cNvSpPr/>
            <p:nvPr/>
          </p:nvSpPr>
          <p:spPr>
            <a:xfrm>
              <a:off x="1765454" y="3054370"/>
              <a:ext cx="322872" cy="322872"/>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Image 19" descr="Une image contenant Graphique, Caractère coloré, capture d’écran, conception&#10;&#10;Description générée automatiquement">
              <a:extLst>
                <a:ext uri="{FF2B5EF4-FFF2-40B4-BE49-F238E27FC236}">
                  <a16:creationId xmlns:a16="http://schemas.microsoft.com/office/drawing/2014/main" id="{7EDF6281-26F6-292B-E0E5-16505BE4E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441" y="3054371"/>
              <a:ext cx="323195" cy="229828"/>
            </a:xfrm>
            <a:prstGeom prst="rect">
              <a:avLst/>
            </a:prstGeom>
          </p:spPr>
        </p:pic>
      </p:grpSp>
      <p:grpSp>
        <p:nvGrpSpPr>
          <p:cNvPr id="21" name="Groupe 20">
            <a:extLst>
              <a:ext uri="{FF2B5EF4-FFF2-40B4-BE49-F238E27FC236}">
                <a16:creationId xmlns:a16="http://schemas.microsoft.com/office/drawing/2014/main" id="{FD760DBD-29A0-1CF5-780A-E6A25B8FF74D}"/>
              </a:ext>
            </a:extLst>
          </p:cNvPr>
          <p:cNvGrpSpPr/>
          <p:nvPr/>
        </p:nvGrpSpPr>
        <p:grpSpPr>
          <a:xfrm>
            <a:off x="725835" y="3775835"/>
            <a:ext cx="388182" cy="322872"/>
            <a:chOff x="1765454" y="3054370"/>
            <a:chExt cx="388182" cy="322872"/>
          </a:xfrm>
        </p:grpSpPr>
        <p:sp>
          <p:nvSpPr>
            <p:cNvPr id="22" name="Ellipse 21">
              <a:extLst>
                <a:ext uri="{FF2B5EF4-FFF2-40B4-BE49-F238E27FC236}">
                  <a16:creationId xmlns:a16="http://schemas.microsoft.com/office/drawing/2014/main" id="{9BC0923E-9CA7-87C1-145D-6A0C437E73D7}"/>
                </a:ext>
              </a:extLst>
            </p:cNvPr>
            <p:cNvSpPr/>
            <p:nvPr/>
          </p:nvSpPr>
          <p:spPr>
            <a:xfrm>
              <a:off x="1765454" y="3054370"/>
              <a:ext cx="322872" cy="322872"/>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3" name="Image 22" descr="Une image contenant Graphique, Caractère coloré, capture d’écran, conception&#10;&#10;Description générée automatiquement">
              <a:extLst>
                <a:ext uri="{FF2B5EF4-FFF2-40B4-BE49-F238E27FC236}">
                  <a16:creationId xmlns:a16="http://schemas.microsoft.com/office/drawing/2014/main" id="{90BE60F7-912B-778B-1FA5-4D4A9E8B5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441" y="3054371"/>
              <a:ext cx="323195" cy="229828"/>
            </a:xfrm>
            <a:prstGeom prst="rect">
              <a:avLst/>
            </a:prstGeom>
          </p:spPr>
        </p:pic>
      </p:grpSp>
      <p:grpSp>
        <p:nvGrpSpPr>
          <p:cNvPr id="24" name="Groupe 23">
            <a:extLst>
              <a:ext uri="{FF2B5EF4-FFF2-40B4-BE49-F238E27FC236}">
                <a16:creationId xmlns:a16="http://schemas.microsoft.com/office/drawing/2014/main" id="{4F6010F2-B405-1F39-5758-BAEF0A57C303}"/>
              </a:ext>
            </a:extLst>
          </p:cNvPr>
          <p:cNvGrpSpPr/>
          <p:nvPr/>
        </p:nvGrpSpPr>
        <p:grpSpPr>
          <a:xfrm>
            <a:off x="722838" y="4320597"/>
            <a:ext cx="388182" cy="322872"/>
            <a:chOff x="1765454" y="3054370"/>
            <a:chExt cx="388182" cy="322872"/>
          </a:xfrm>
        </p:grpSpPr>
        <p:sp>
          <p:nvSpPr>
            <p:cNvPr id="25" name="Ellipse 24">
              <a:extLst>
                <a:ext uri="{FF2B5EF4-FFF2-40B4-BE49-F238E27FC236}">
                  <a16:creationId xmlns:a16="http://schemas.microsoft.com/office/drawing/2014/main" id="{0A439A67-0F5A-3685-9A8C-CDDE88E80D9E}"/>
                </a:ext>
              </a:extLst>
            </p:cNvPr>
            <p:cNvSpPr/>
            <p:nvPr/>
          </p:nvSpPr>
          <p:spPr>
            <a:xfrm>
              <a:off x="1765454" y="3054370"/>
              <a:ext cx="322872" cy="322872"/>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6" name="Image 25" descr="Une image contenant Graphique, Caractère coloré, capture d’écran, conception&#10;&#10;Description générée automatiquement">
              <a:extLst>
                <a:ext uri="{FF2B5EF4-FFF2-40B4-BE49-F238E27FC236}">
                  <a16:creationId xmlns:a16="http://schemas.microsoft.com/office/drawing/2014/main" id="{8BFDC46F-EAAF-D774-75E9-88941A414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441" y="3054371"/>
              <a:ext cx="323195" cy="229828"/>
            </a:xfrm>
            <a:prstGeom prst="rect">
              <a:avLst/>
            </a:prstGeom>
          </p:spPr>
        </p:pic>
      </p:grpSp>
      <p:grpSp>
        <p:nvGrpSpPr>
          <p:cNvPr id="27" name="Groupe 26">
            <a:extLst>
              <a:ext uri="{FF2B5EF4-FFF2-40B4-BE49-F238E27FC236}">
                <a16:creationId xmlns:a16="http://schemas.microsoft.com/office/drawing/2014/main" id="{CC823ECE-1F16-9B01-727C-7194DE525D66}"/>
              </a:ext>
            </a:extLst>
          </p:cNvPr>
          <p:cNvGrpSpPr/>
          <p:nvPr/>
        </p:nvGrpSpPr>
        <p:grpSpPr>
          <a:xfrm>
            <a:off x="722838" y="4835863"/>
            <a:ext cx="388182" cy="322872"/>
            <a:chOff x="1765454" y="3054370"/>
            <a:chExt cx="388182" cy="322872"/>
          </a:xfrm>
        </p:grpSpPr>
        <p:sp>
          <p:nvSpPr>
            <p:cNvPr id="28" name="Ellipse 27">
              <a:extLst>
                <a:ext uri="{FF2B5EF4-FFF2-40B4-BE49-F238E27FC236}">
                  <a16:creationId xmlns:a16="http://schemas.microsoft.com/office/drawing/2014/main" id="{AFACA9EF-AD0E-02BA-5C5E-EAAAA5202218}"/>
                </a:ext>
              </a:extLst>
            </p:cNvPr>
            <p:cNvSpPr/>
            <p:nvPr/>
          </p:nvSpPr>
          <p:spPr>
            <a:xfrm>
              <a:off x="1765454" y="3054370"/>
              <a:ext cx="322872" cy="322872"/>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9" name="Image 28" descr="Une image contenant Graphique, Caractère coloré, capture d’écran, conception&#10;&#10;Description générée automatiquement">
              <a:extLst>
                <a:ext uri="{FF2B5EF4-FFF2-40B4-BE49-F238E27FC236}">
                  <a16:creationId xmlns:a16="http://schemas.microsoft.com/office/drawing/2014/main" id="{52BD4BF1-A32B-8B3A-4C62-6F48B42E2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441" y="3054371"/>
              <a:ext cx="323195" cy="229828"/>
            </a:xfrm>
            <a:prstGeom prst="rect">
              <a:avLst/>
            </a:prstGeom>
          </p:spPr>
        </p:pic>
      </p:grpSp>
      <p:sp>
        <p:nvSpPr>
          <p:cNvPr id="2" name="Espace réservé du contenu 1">
            <a:extLst>
              <a:ext uri="{FF2B5EF4-FFF2-40B4-BE49-F238E27FC236}">
                <a16:creationId xmlns:a16="http://schemas.microsoft.com/office/drawing/2014/main" id="{0D8AB2EB-D812-0047-8667-BF0CFF6CAA5A}"/>
              </a:ext>
            </a:extLst>
          </p:cNvPr>
          <p:cNvSpPr>
            <a:spLocks noGrp="1"/>
          </p:cNvSpPr>
          <p:nvPr>
            <p:ph idx="1"/>
          </p:nvPr>
        </p:nvSpPr>
        <p:spPr>
          <a:xfrm>
            <a:off x="1264497" y="2749596"/>
            <a:ext cx="10553700" cy="3543052"/>
          </a:xfrm>
        </p:spPr>
        <p:txBody>
          <a:bodyPr>
            <a:normAutofit/>
          </a:bodyPr>
          <a:lstStyle/>
          <a:p>
            <a:pPr marL="0" indent="0">
              <a:spcAft>
                <a:spcPts val="1200"/>
              </a:spcAft>
              <a:buNone/>
            </a:pPr>
            <a:r>
              <a:rPr lang="fr-FR" sz="1800" dirty="0">
                <a:solidFill>
                  <a:srgbClr val="211D1E"/>
                </a:solidFill>
              </a:rPr>
              <a:t>Possibilité de changement de formule après 12 mois dans la même garantie</a:t>
            </a:r>
          </a:p>
          <a:p>
            <a:pPr marL="0" indent="0">
              <a:spcAft>
                <a:spcPts val="1200"/>
              </a:spcAft>
              <a:buNone/>
            </a:pPr>
            <a:r>
              <a:rPr lang="fr-FR" sz="1800" dirty="0">
                <a:solidFill>
                  <a:srgbClr val="211D1E"/>
                </a:solidFill>
              </a:rPr>
              <a:t>Aucun questionnaire médical</a:t>
            </a:r>
          </a:p>
          <a:p>
            <a:pPr marL="0" indent="0">
              <a:spcAft>
                <a:spcPts val="1200"/>
              </a:spcAft>
              <a:buNone/>
            </a:pPr>
            <a:r>
              <a:rPr lang="fr-FR" sz="1800" dirty="0">
                <a:solidFill>
                  <a:srgbClr val="211D1E"/>
                </a:solidFill>
              </a:rPr>
              <a:t>Aucune limite d’âge</a:t>
            </a:r>
          </a:p>
          <a:p>
            <a:pPr marL="0" indent="0">
              <a:spcAft>
                <a:spcPts val="1200"/>
              </a:spcAft>
              <a:buNone/>
            </a:pPr>
            <a:r>
              <a:rPr lang="fr-FR" sz="1800" dirty="0">
                <a:solidFill>
                  <a:srgbClr val="211D1E"/>
                </a:solidFill>
              </a:rPr>
              <a:t>Aucun délai de carence, prise en charge immédiate pour toutes les prestations</a:t>
            </a:r>
          </a:p>
          <a:p>
            <a:pPr marL="0" indent="0">
              <a:spcAft>
                <a:spcPts val="1200"/>
              </a:spcAft>
              <a:buNone/>
            </a:pPr>
            <a:r>
              <a:rPr lang="fr-FR" sz="1800" dirty="0">
                <a:solidFill>
                  <a:srgbClr val="211D1E"/>
                </a:solidFill>
              </a:rPr>
              <a:t>Tiers payant et télétransmission</a:t>
            </a:r>
          </a:p>
          <a:p>
            <a:pPr marL="0" indent="0">
              <a:spcAft>
                <a:spcPts val="1200"/>
              </a:spcAft>
              <a:buNone/>
            </a:pPr>
            <a:r>
              <a:rPr lang="fr-FR" sz="1800" dirty="0">
                <a:solidFill>
                  <a:srgbClr val="211D1E"/>
                </a:solidFill>
              </a:rPr>
              <a:t>Délai de remboursement 48 à 72 heures suivant mode de traitement télétransmission ou traitement sur justificatifs</a:t>
            </a:r>
          </a:p>
          <a:p>
            <a:pPr>
              <a:buFont typeface="Wingdings" panose="05000000000000000000" pitchFamily="2" charset="2"/>
              <a:buChar char="Ø"/>
            </a:pPr>
            <a:endParaRPr lang="fr-FR" sz="2000" dirty="0"/>
          </a:p>
        </p:txBody>
      </p:sp>
      <p:grpSp>
        <p:nvGrpSpPr>
          <p:cNvPr id="3" name="Groupe 2">
            <a:extLst>
              <a:ext uri="{FF2B5EF4-FFF2-40B4-BE49-F238E27FC236}">
                <a16:creationId xmlns:a16="http://schemas.microsoft.com/office/drawing/2014/main" id="{78BCA5DA-4181-D6AA-9456-7B5E21A61A67}"/>
              </a:ext>
            </a:extLst>
          </p:cNvPr>
          <p:cNvGrpSpPr/>
          <p:nvPr/>
        </p:nvGrpSpPr>
        <p:grpSpPr>
          <a:xfrm>
            <a:off x="711579" y="5351129"/>
            <a:ext cx="388182" cy="322872"/>
            <a:chOff x="1765454" y="3054370"/>
            <a:chExt cx="388182" cy="322872"/>
          </a:xfrm>
        </p:grpSpPr>
        <p:sp>
          <p:nvSpPr>
            <p:cNvPr id="5" name="Ellipse 4">
              <a:extLst>
                <a:ext uri="{FF2B5EF4-FFF2-40B4-BE49-F238E27FC236}">
                  <a16:creationId xmlns:a16="http://schemas.microsoft.com/office/drawing/2014/main" id="{0AB1E76D-6BE2-D520-B135-30177D6CF548}"/>
                </a:ext>
              </a:extLst>
            </p:cNvPr>
            <p:cNvSpPr/>
            <p:nvPr/>
          </p:nvSpPr>
          <p:spPr>
            <a:xfrm>
              <a:off x="1765454" y="3054370"/>
              <a:ext cx="322872" cy="322872"/>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5" name="Image 14" descr="Une image contenant Graphique, Caractère coloré, capture d’écran, conception&#10;&#10;Description générée automatiquement">
              <a:extLst>
                <a:ext uri="{FF2B5EF4-FFF2-40B4-BE49-F238E27FC236}">
                  <a16:creationId xmlns:a16="http://schemas.microsoft.com/office/drawing/2014/main" id="{394A8BCC-8BA9-DB81-30C5-BA1D233A8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441" y="3054371"/>
              <a:ext cx="323195" cy="229828"/>
            </a:xfrm>
            <a:prstGeom prst="rect">
              <a:avLst/>
            </a:prstGeom>
          </p:spPr>
        </p:pic>
      </p:grpSp>
    </p:spTree>
    <p:extLst>
      <p:ext uri="{BB962C8B-B14F-4D97-AF65-F5344CB8AC3E}">
        <p14:creationId xmlns:p14="http://schemas.microsoft.com/office/powerpoint/2010/main" val="4208169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ersonne, habits, Immeuble de bureaux, Visage humain&#10;&#10;Description générée automatiquement">
            <a:extLst>
              <a:ext uri="{FF2B5EF4-FFF2-40B4-BE49-F238E27FC236}">
                <a16:creationId xmlns:a16="http://schemas.microsoft.com/office/drawing/2014/main" id="{E2666B08-98CE-CF5D-0AB0-B08DD18AB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75" y="1104900"/>
            <a:ext cx="7286625" cy="5753100"/>
          </a:xfrm>
          <a:prstGeom prst="rect">
            <a:avLst/>
          </a:prstGeom>
        </p:spPr>
      </p:pic>
      <p:sp>
        <p:nvSpPr>
          <p:cNvPr id="5" name="Titre 4">
            <a:extLst>
              <a:ext uri="{FF2B5EF4-FFF2-40B4-BE49-F238E27FC236}">
                <a16:creationId xmlns:a16="http://schemas.microsoft.com/office/drawing/2014/main" id="{49FE17AE-A8DB-F271-B32C-2908E09B655E}"/>
              </a:ext>
            </a:extLst>
          </p:cNvPr>
          <p:cNvSpPr>
            <a:spLocks noGrp="1"/>
          </p:cNvSpPr>
          <p:nvPr>
            <p:ph type="ctrTitle"/>
          </p:nvPr>
        </p:nvSpPr>
        <p:spPr>
          <a:xfrm>
            <a:off x="971541" y="2186856"/>
            <a:ext cx="7111928" cy="1514019"/>
          </a:xfrm>
        </p:spPr>
        <p:txBody>
          <a:bodyPr/>
          <a:lstStyle/>
          <a:p>
            <a:r>
              <a:rPr lang="fr-FR" sz="4000" dirty="0">
                <a:latin typeface="+mj-lt"/>
              </a:rPr>
              <a:t>Proposition</a:t>
            </a:r>
            <a:br>
              <a:rPr lang="fr-FR" sz="4000" dirty="0">
                <a:latin typeface="+mj-lt"/>
              </a:rPr>
            </a:br>
            <a:r>
              <a:rPr lang="fr-FR" sz="4000" dirty="0">
                <a:latin typeface="+mj-lt"/>
              </a:rPr>
              <a:t>tarifaire 2024</a:t>
            </a:r>
          </a:p>
        </p:txBody>
      </p:sp>
    </p:spTree>
    <p:extLst>
      <p:ext uri="{BB962C8B-B14F-4D97-AF65-F5344CB8AC3E}">
        <p14:creationId xmlns:p14="http://schemas.microsoft.com/office/powerpoint/2010/main" val="4021676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2238363-CA8C-E3F5-CFFB-3CDF25AF59D3}"/>
              </a:ext>
            </a:extLst>
          </p:cNvPr>
          <p:cNvSpPr>
            <a:spLocks noGrp="1"/>
          </p:cNvSpPr>
          <p:nvPr>
            <p:ph type="title"/>
          </p:nvPr>
        </p:nvSpPr>
        <p:spPr/>
        <p:txBody>
          <a:bodyPr>
            <a:normAutofit/>
          </a:bodyPr>
          <a:lstStyle/>
          <a:p>
            <a:r>
              <a:rPr lang="fr-FR" sz="2800" dirty="0"/>
              <a:t>Cotisations 2024</a:t>
            </a:r>
          </a:p>
        </p:txBody>
      </p:sp>
      <p:sp>
        <p:nvSpPr>
          <p:cNvPr id="9" name="Rectangle : coins arrondis 8">
            <a:extLst>
              <a:ext uri="{FF2B5EF4-FFF2-40B4-BE49-F238E27FC236}">
                <a16:creationId xmlns:a16="http://schemas.microsoft.com/office/drawing/2014/main" id="{831A4851-CB82-7C77-5F84-57D17D215ACE}"/>
              </a:ext>
            </a:extLst>
          </p:cNvPr>
          <p:cNvSpPr/>
          <p:nvPr/>
        </p:nvSpPr>
        <p:spPr>
          <a:xfrm>
            <a:off x="1488706" y="1125549"/>
            <a:ext cx="8085599" cy="380610"/>
          </a:xfrm>
          <a:prstGeom prst="roundRect">
            <a:avLst>
              <a:gd name="adj" fmla="val 50000"/>
            </a:avLst>
          </a:prstGeom>
          <a:gradFill>
            <a:gsLst>
              <a:gs pos="0">
                <a:schemeClr val="tx1"/>
              </a:gs>
              <a:gs pos="99000">
                <a:srgbClr val="E42839"/>
              </a:gs>
            </a:gsLst>
            <a:lin ang="0" scaled="0"/>
          </a:gra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FFFFFF"/>
                </a:solidFill>
                <a:effectLst/>
                <a:uLnTx/>
                <a:uFillTx/>
                <a:latin typeface="Verdana"/>
                <a:ea typeface="+mn-ea"/>
                <a:cs typeface="+mn-cs"/>
              </a:rPr>
              <a:t>         </a:t>
            </a:r>
          </a:p>
        </p:txBody>
      </p:sp>
      <p:graphicFrame>
        <p:nvGraphicFramePr>
          <p:cNvPr id="16" name="Tableau 19">
            <a:extLst>
              <a:ext uri="{FF2B5EF4-FFF2-40B4-BE49-F238E27FC236}">
                <a16:creationId xmlns:a16="http://schemas.microsoft.com/office/drawing/2014/main" id="{328FAFB6-9B75-7665-5844-BC9FB728E6B2}"/>
              </a:ext>
            </a:extLst>
          </p:cNvPr>
          <p:cNvGraphicFramePr>
            <a:graphicFrameLocks noGrp="1"/>
          </p:cNvGraphicFramePr>
          <p:nvPr>
            <p:extLst>
              <p:ext uri="{D42A27DB-BD31-4B8C-83A1-F6EECF244321}">
                <p14:modId xmlns:p14="http://schemas.microsoft.com/office/powerpoint/2010/main" val="308511113"/>
              </p:ext>
            </p:extLst>
          </p:nvPr>
        </p:nvGraphicFramePr>
        <p:xfrm>
          <a:off x="1685365" y="1563750"/>
          <a:ext cx="7699694" cy="1260710"/>
        </p:xfrm>
        <a:graphic>
          <a:graphicData uri="http://schemas.openxmlformats.org/drawingml/2006/table">
            <a:tbl>
              <a:tblPr firstRow="1" bandRow="1">
                <a:tableStyleId>{5C22544A-7EE6-4342-B048-85BDC9FD1C3A}</a:tableStyleId>
              </a:tblPr>
              <a:tblGrid>
                <a:gridCol w="3379694">
                  <a:extLst>
                    <a:ext uri="{9D8B030D-6E8A-4147-A177-3AD203B41FA5}">
                      <a16:colId xmlns:a16="http://schemas.microsoft.com/office/drawing/2014/main" val="1863135064"/>
                    </a:ext>
                  </a:extLst>
                </a:gridCol>
                <a:gridCol w="1440000">
                  <a:extLst>
                    <a:ext uri="{9D8B030D-6E8A-4147-A177-3AD203B41FA5}">
                      <a16:colId xmlns:a16="http://schemas.microsoft.com/office/drawing/2014/main" val="893646142"/>
                    </a:ext>
                  </a:extLst>
                </a:gridCol>
                <a:gridCol w="1440000">
                  <a:extLst>
                    <a:ext uri="{9D8B030D-6E8A-4147-A177-3AD203B41FA5}">
                      <a16:colId xmlns:a16="http://schemas.microsoft.com/office/drawing/2014/main" val="4202723751"/>
                    </a:ext>
                  </a:extLst>
                </a:gridCol>
                <a:gridCol w="1440000">
                  <a:extLst>
                    <a:ext uri="{9D8B030D-6E8A-4147-A177-3AD203B41FA5}">
                      <a16:colId xmlns:a16="http://schemas.microsoft.com/office/drawing/2014/main" val="1171046692"/>
                    </a:ext>
                  </a:extLst>
                </a:gridCol>
              </a:tblGrid>
              <a:tr h="252142">
                <a:tc>
                  <a:txBody>
                    <a:bodyPr/>
                    <a:lstStyle/>
                    <a:p>
                      <a:pPr marL="0" algn="l" defTabSz="914400" rtl="0" eaLnBrk="1" latinLnBrk="0" hangingPunct="1"/>
                      <a:r>
                        <a:rPr lang="fr-FR" sz="1300" b="0" kern="1200" dirty="0">
                          <a:solidFill>
                            <a:schemeClr val="dk1"/>
                          </a:solidFill>
                          <a:latin typeface="+mn-lt"/>
                          <a:ea typeface="+mn-ea"/>
                          <a:cs typeface="+mn-cs"/>
                        </a:rPr>
                        <a:t>Adhérent seul</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fr-FR" sz="1300" b="0" dirty="0">
                          <a:solidFill>
                            <a:schemeClr val="bg2">
                              <a:lumMod val="75000"/>
                            </a:schemeClr>
                          </a:solidFill>
                          <a:latin typeface="+mn-lt"/>
                        </a:rPr>
                        <a:t>33,13 €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r>
                        <a:rPr lang="fr-FR" sz="1300" b="0" dirty="0">
                          <a:solidFill>
                            <a:schemeClr val="bg2">
                              <a:lumMod val="75000"/>
                            </a:schemeClr>
                          </a:solidFill>
                          <a:latin typeface="+mn-lt"/>
                        </a:rPr>
                        <a:t>53,52 €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r>
                        <a:rPr lang="fr-FR" sz="1300" b="0" dirty="0">
                          <a:solidFill>
                            <a:schemeClr val="bg2">
                              <a:lumMod val="75000"/>
                            </a:schemeClr>
                          </a:solidFill>
                          <a:latin typeface="+mn-lt"/>
                        </a:rPr>
                        <a:t>85,62 €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2642251317"/>
                  </a:ext>
                </a:extLst>
              </a:tr>
              <a:tr h="252142">
                <a:tc>
                  <a:txBody>
                    <a:bodyPr/>
                    <a:lstStyle/>
                    <a:p>
                      <a:r>
                        <a:rPr lang="fr-FR" sz="1300" b="0" dirty="0">
                          <a:latin typeface="+mn-lt"/>
                        </a:rPr>
                        <a:t>Adhérent + 1 enfant</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spcBef>
                          <a:spcPts val="600"/>
                        </a:spcBef>
                      </a:pPr>
                      <a:r>
                        <a:rPr lang="fr-FR" sz="1300" dirty="0">
                          <a:solidFill>
                            <a:schemeClr val="bg2">
                              <a:lumMod val="75000"/>
                            </a:schemeClr>
                          </a:solidFill>
                          <a:latin typeface="+mn-lt"/>
                        </a:rPr>
                        <a:t>48,73 €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87,51 €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133,63 €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782083358"/>
                  </a:ext>
                </a:extLst>
              </a:tr>
              <a:tr h="252142">
                <a:tc>
                  <a:txBody>
                    <a:bodyPr/>
                    <a:lstStyle/>
                    <a:p>
                      <a:r>
                        <a:rPr lang="fr-FR" sz="1300" b="0" dirty="0">
                          <a:latin typeface="+mn-lt"/>
                        </a:rPr>
                        <a:t>Couple</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spcBef>
                          <a:spcPts val="600"/>
                        </a:spcBef>
                      </a:pPr>
                      <a:r>
                        <a:rPr lang="fr-FR" sz="1300" dirty="0">
                          <a:solidFill>
                            <a:schemeClr val="bg2">
                              <a:lumMod val="75000"/>
                            </a:schemeClr>
                          </a:solidFill>
                          <a:latin typeface="+mn-lt"/>
                        </a:rPr>
                        <a:t>59,44 €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106,07 €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155,97 €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2505100392"/>
                  </a:ext>
                </a:extLst>
              </a:tr>
              <a:tr h="252142">
                <a:tc>
                  <a:txBody>
                    <a:bodyPr/>
                    <a:lstStyle/>
                    <a:p>
                      <a:r>
                        <a:rPr lang="fr-FR" sz="1300" b="0" dirty="0">
                          <a:latin typeface="+mn-lt"/>
                        </a:rPr>
                        <a:t>Adhérent + 2 enfants et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spcBef>
                          <a:spcPts val="600"/>
                        </a:spcBef>
                      </a:pPr>
                      <a:r>
                        <a:rPr lang="fr-FR" sz="1300" dirty="0">
                          <a:solidFill>
                            <a:schemeClr val="bg2">
                              <a:lumMod val="75000"/>
                            </a:schemeClr>
                          </a:solidFill>
                          <a:latin typeface="+mn-lt"/>
                        </a:rPr>
                        <a:t>62,84 €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119,83 €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168,03 €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734949067"/>
                  </a:ext>
                </a:extLst>
              </a:tr>
              <a:tr h="252142">
                <a:tc>
                  <a:txBody>
                    <a:bodyPr/>
                    <a:lstStyle/>
                    <a:p>
                      <a:r>
                        <a:rPr lang="fr-FR" sz="1300" b="0" dirty="0">
                          <a:latin typeface="+mn-lt"/>
                        </a:rPr>
                        <a:t>Famille (2 adultes + 1 enfant et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spcBef>
                          <a:spcPts val="600"/>
                        </a:spcBef>
                      </a:pPr>
                      <a:r>
                        <a:rPr lang="fr-FR" sz="1300" dirty="0">
                          <a:solidFill>
                            <a:schemeClr val="bg2">
                              <a:lumMod val="75000"/>
                            </a:schemeClr>
                          </a:solidFill>
                          <a:latin typeface="+mn-lt"/>
                        </a:rPr>
                        <a:t>74,36 €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149,26 €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211,31 €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100619716"/>
                  </a:ext>
                </a:extLst>
              </a:tr>
            </a:tbl>
          </a:graphicData>
        </a:graphic>
      </p:graphicFrame>
      <p:sp>
        <p:nvSpPr>
          <p:cNvPr id="17" name="ZoneTexte 16">
            <a:extLst>
              <a:ext uri="{FF2B5EF4-FFF2-40B4-BE49-F238E27FC236}">
                <a16:creationId xmlns:a16="http://schemas.microsoft.com/office/drawing/2014/main" id="{038B6A35-9550-7F86-8DCA-FE418041388F}"/>
              </a:ext>
            </a:extLst>
          </p:cNvPr>
          <p:cNvSpPr txBox="1"/>
          <p:nvPr/>
        </p:nvSpPr>
        <p:spPr>
          <a:xfrm>
            <a:off x="1632144" y="1133856"/>
            <a:ext cx="2167721" cy="338554"/>
          </a:xfrm>
          <a:prstGeom prst="rect">
            <a:avLst/>
          </a:prstGeom>
          <a:noFill/>
        </p:spPr>
        <p:txBody>
          <a:bodyPr wrap="square" rtlCol="0">
            <a:spAutoFit/>
          </a:bodyPr>
          <a:lstStyle/>
          <a:p>
            <a:r>
              <a:rPr lang="fr-FR" sz="1600" dirty="0">
                <a:solidFill>
                  <a:schemeClr val="tx2"/>
                </a:solidFill>
              </a:rPr>
              <a:t>Jusqu’à 29 ans</a:t>
            </a:r>
          </a:p>
        </p:txBody>
      </p:sp>
      <p:sp>
        <p:nvSpPr>
          <p:cNvPr id="18" name="Rectangle : coins arrondis 17">
            <a:extLst>
              <a:ext uri="{FF2B5EF4-FFF2-40B4-BE49-F238E27FC236}">
                <a16:creationId xmlns:a16="http://schemas.microsoft.com/office/drawing/2014/main" id="{0BBEB273-0537-943E-9F61-7AAEE53E8B43}"/>
              </a:ext>
            </a:extLst>
          </p:cNvPr>
          <p:cNvSpPr/>
          <p:nvPr/>
        </p:nvSpPr>
        <p:spPr>
          <a:xfrm>
            <a:off x="1488706" y="3080375"/>
            <a:ext cx="8085599" cy="380611"/>
          </a:xfrm>
          <a:prstGeom prst="roundRect">
            <a:avLst>
              <a:gd name="adj" fmla="val 50000"/>
            </a:avLst>
          </a:prstGeom>
          <a:gradFill>
            <a:gsLst>
              <a:gs pos="0">
                <a:schemeClr val="tx1"/>
              </a:gs>
              <a:gs pos="100000">
                <a:srgbClr val="E42839"/>
              </a:gs>
            </a:gsLst>
            <a:lin ang="0" scaled="0"/>
          </a:gra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9" name="Tableau 19">
            <a:extLst>
              <a:ext uri="{FF2B5EF4-FFF2-40B4-BE49-F238E27FC236}">
                <a16:creationId xmlns:a16="http://schemas.microsoft.com/office/drawing/2014/main" id="{B47B03BB-05CC-5C51-16E9-FDE569711C1D}"/>
              </a:ext>
            </a:extLst>
          </p:cNvPr>
          <p:cNvGraphicFramePr>
            <a:graphicFrameLocks noGrp="1"/>
          </p:cNvGraphicFramePr>
          <p:nvPr>
            <p:extLst>
              <p:ext uri="{D42A27DB-BD31-4B8C-83A1-F6EECF244321}">
                <p14:modId xmlns:p14="http://schemas.microsoft.com/office/powerpoint/2010/main" val="154245236"/>
              </p:ext>
            </p:extLst>
          </p:nvPr>
        </p:nvGraphicFramePr>
        <p:xfrm>
          <a:off x="1676400" y="3519421"/>
          <a:ext cx="7699694" cy="1207300"/>
        </p:xfrm>
        <a:graphic>
          <a:graphicData uri="http://schemas.openxmlformats.org/drawingml/2006/table">
            <a:tbl>
              <a:tblPr firstRow="1" bandRow="1">
                <a:tableStyleId>{5C22544A-7EE6-4342-B048-85BDC9FD1C3A}</a:tableStyleId>
              </a:tblPr>
              <a:tblGrid>
                <a:gridCol w="3379694">
                  <a:extLst>
                    <a:ext uri="{9D8B030D-6E8A-4147-A177-3AD203B41FA5}">
                      <a16:colId xmlns:a16="http://schemas.microsoft.com/office/drawing/2014/main" val="1863135064"/>
                    </a:ext>
                  </a:extLst>
                </a:gridCol>
                <a:gridCol w="1440000">
                  <a:extLst>
                    <a:ext uri="{9D8B030D-6E8A-4147-A177-3AD203B41FA5}">
                      <a16:colId xmlns:a16="http://schemas.microsoft.com/office/drawing/2014/main" val="893646142"/>
                    </a:ext>
                  </a:extLst>
                </a:gridCol>
                <a:gridCol w="1440000">
                  <a:extLst>
                    <a:ext uri="{9D8B030D-6E8A-4147-A177-3AD203B41FA5}">
                      <a16:colId xmlns:a16="http://schemas.microsoft.com/office/drawing/2014/main" val="4202723751"/>
                    </a:ext>
                  </a:extLst>
                </a:gridCol>
                <a:gridCol w="1440000">
                  <a:extLst>
                    <a:ext uri="{9D8B030D-6E8A-4147-A177-3AD203B41FA5}">
                      <a16:colId xmlns:a16="http://schemas.microsoft.com/office/drawing/2014/main" val="1171046692"/>
                    </a:ext>
                  </a:extLst>
                </a:gridCol>
              </a:tblGrid>
              <a:tr h="241460">
                <a:tc>
                  <a:txBody>
                    <a:bodyPr/>
                    <a:lstStyle/>
                    <a:p>
                      <a:pPr marL="0" algn="l" defTabSz="914400" rtl="0" eaLnBrk="1" latinLnBrk="0" hangingPunct="1"/>
                      <a:r>
                        <a:rPr lang="fr-FR" sz="1300" b="0" kern="1200" dirty="0">
                          <a:solidFill>
                            <a:schemeClr val="dk1"/>
                          </a:solidFill>
                          <a:latin typeface="+mn-lt"/>
                          <a:ea typeface="+mn-ea"/>
                          <a:cs typeface="+mn-cs"/>
                        </a:rPr>
                        <a:t>Adhérent seul</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fr-FR" sz="1300" b="0" dirty="0">
                          <a:solidFill>
                            <a:schemeClr val="bg2">
                              <a:lumMod val="75000"/>
                            </a:schemeClr>
                          </a:solidFill>
                          <a:latin typeface="+mn-lt"/>
                        </a:rPr>
                        <a:t>54,00 €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r>
                        <a:rPr lang="fr-FR" sz="1300" b="0" dirty="0">
                          <a:solidFill>
                            <a:schemeClr val="bg2">
                              <a:lumMod val="75000"/>
                            </a:schemeClr>
                          </a:solidFill>
                          <a:latin typeface="+mn-lt"/>
                        </a:rPr>
                        <a:t>75,57 €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r>
                        <a:rPr lang="fr-FR" sz="1300" b="0" dirty="0">
                          <a:solidFill>
                            <a:schemeClr val="bg2">
                              <a:lumMod val="75000"/>
                            </a:schemeClr>
                          </a:solidFill>
                          <a:latin typeface="+mn-lt"/>
                        </a:rPr>
                        <a:t>112,31 €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2642251317"/>
                  </a:ext>
                </a:extLst>
              </a:tr>
              <a:tr h="241460">
                <a:tc>
                  <a:txBody>
                    <a:bodyPr/>
                    <a:lstStyle/>
                    <a:p>
                      <a:r>
                        <a:rPr lang="fr-FR" sz="1300" b="0" dirty="0">
                          <a:latin typeface="+mn-lt"/>
                        </a:rPr>
                        <a:t>Adhérent + 1 enfant</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spcBef>
                          <a:spcPts val="600"/>
                        </a:spcBef>
                      </a:pPr>
                      <a:r>
                        <a:rPr lang="fr-FR" sz="1300" dirty="0">
                          <a:solidFill>
                            <a:schemeClr val="bg2">
                              <a:lumMod val="75000"/>
                            </a:schemeClr>
                          </a:solidFill>
                          <a:latin typeface="+mn-lt"/>
                        </a:rPr>
                        <a:t>84,04 €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117,33 €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171,61 €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782083358"/>
                  </a:ext>
                </a:extLst>
              </a:tr>
              <a:tr h="241460">
                <a:tc>
                  <a:txBody>
                    <a:bodyPr/>
                    <a:lstStyle/>
                    <a:p>
                      <a:r>
                        <a:rPr lang="fr-FR" sz="1300" b="0" dirty="0">
                          <a:latin typeface="+mn-lt"/>
                        </a:rPr>
                        <a:t>Couple</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spcBef>
                          <a:spcPts val="600"/>
                        </a:spcBef>
                      </a:pPr>
                      <a:r>
                        <a:rPr lang="fr-FR" sz="1300" dirty="0">
                          <a:solidFill>
                            <a:schemeClr val="bg2">
                              <a:lumMod val="75000"/>
                            </a:schemeClr>
                          </a:solidFill>
                          <a:latin typeface="+mn-lt"/>
                        </a:rPr>
                        <a:t>105,50 €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148,25 €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206,32 €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2505100392"/>
                  </a:ext>
                </a:extLst>
              </a:tr>
              <a:tr h="241460">
                <a:tc>
                  <a:txBody>
                    <a:bodyPr/>
                    <a:lstStyle/>
                    <a:p>
                      <a:r>
                        <a:rPr lang="fr-FR" sz="1300" b="0" dirty="0">
                          <a:latin typeface="+mn-lt"/>
                        </a:rPr>
                        <a:t>Adhérent + 2 enfants et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spcBef>
                          <a:spcPts val="600"/>
                        </a:spcBef>
                      </a:pPr>
                      <a:r>
                        <a:rPr lang="fr-FR" sz="1300" dirty="0">
                          <a:solidFill>
                            <a:schemeClr val="bg2">
                              <a:lumMod val="75000"/>
                            </a:schemeClr>
                          </a:solidFill>
                          <a:latin typeface="+mn-lt"/>
                        </a:rPr>
                        <a:t>93,14 €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129,32 €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199,91 €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734949067"/>
                  </a:ext>
                </a:extLst>
              </a:tr>
              <a:tr h="241460">
                <a:tc>
                  <a:txBody>
                    <a:bodyPr/>
                    <a:lstStyle/>
                    <a:p>
                      <a:r>
                        <a:rPr lang="fr-FR" sz="1300" b="0" dirty="0">
                          <a:latin typeface="+mn-lt"/>
                        </a:rPr>
                        <a:t>Famille (2 adultes + 1 enfant et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spcBef>
                          <a:spcPts val="600"/>
                        </a:spcBef>
                      </a:pPr>
                      <a:r>
                        <a:rPr lang="fr-FR" sz="1300" dirty="0">
                          <a:solidFill>
                            <a:schemeClr val="bg2">
                              <a:lumMod val="75000"/>
                            </a:schemeClr>
                          </a:solidFill>
                          <a:latin typeface="+mn-lt"/>
                        </a:rPr>
                        <a:t>149,61 €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187,45 €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251,51 €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100619716"/>
                  </a:ext>
                </a:extLst>
              </a:tr>
            </a:tbl>
          </a:graphicData>
        </a:graphic>
      </p:graphicFrame>
      <p:sp>
        <p:nvSpPr>
          <p:cNvPr id="30" name="ZoneTexte 29">
            <a:extLst>
              <a:ext uri="{FF2B5EF4-FFF2-40B4-BE49-F238E27FC236}">
                <a16:creationId xmlns:a16="http://schemas.microsoft.com/office/drawing/2014/main" id="{88D486F8-3EC9-1A60-4007-030DB0F89F92}"/>
              </a:ext>
            </a:extLst>
          </p:cNvPr>
          <p:cNvSpPr txBox="1"/>
          <p:nvPr/>
        </p:nvSpPr>
        <p:spPr>
          <a:xfrm>
            <a:off x="1623182" y="3105746"/>
            <a:ext cx="2167721" cy="338554"/>
          </a:xfrm>
          <a:prstGeom prst="rect">
            <a:avLst/>
          </a:prstGeom>
          <a:noFill/>
        </p:spPr>
        <p:txBody>
          <a:bodyPr wrap="square" rtlCol="0">
            <a:spAutoFit/>
          </a:bodyPr>
          <a:lstStyle/>
          <a:p>
            <a:r>
              <a:rPr lang="fr-FR" sz="1600" dirty="0">
                <a:solidFill>
                  <a:schemeClr val="tx2"/>
                </a:solidFill>
              </a:rPr>
              <a:t>De 30 à 70 ans</a:t>
            </a:r>
          </a:p>
        </p:txBody>
      </p:sp>
      <p:sp>
        <p:nvSpPr>
          <p:cNvPr id="31" name="Rectangle : coins arrondis 30">
            <a:extLst>
              <a:ext uri="{FF2B5EF4-FFF2-40B4-BE49-F238E27FC236}">
                <a16:creationId xmlns:a16="http://schemas.microsoft.com/office/drawing/2014/main" id="{EAD29B02-0CD0-7464-90A1-4A8FE3912772}"/>
              </a:ext>
            </a:extLst>
          </p:cNvPr>
          <p:cNvSpPr/>
          <p:nvPr/>
        </p:nvSpPr>
        <p:spPr>
          <a:xfrm>
            <a:off x="1488706" y="5040310"/>
            <a:ext cx="8085599" cy="380611"/>
          </a:xfrm>
          <a:prstGeom prst="roundRect">
            <a:avLst>
              <a:gd name="adj" fmla="val 50000"/>
            </a:avLst>
          </a:prstGeom>
          <a:gradFill>
            <a:gsLst>
              <a:gs pos="0">
                <a:schemeClr val="tx1"/>
              </a:gs>
              <a:gs pos="100000">
                <a:srgbClr val="E42839"/>
              </a:gs>
            </a:gsLst>
            <a:lin ang="0" scaled="0"/>
          </a:gra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2" name="Tableau 19">
            <a:extLst>
              <a:ext uri="{FF2B5EF4-FFF2-40B4-BE49-F238E27FC236}">
                <a16:creationId xmlns:a16="http://schemas.microsoft.com/office/drawing/2014/main" id="{EB3096FC-0C1B-EB10-E1A4-92761D896255}"/>
              </a:ext>
            </a:extLst>
          </p:cNvPr>
          <p:cNvGraphicFramePr>
            <a:graphicFrameLocks noGrp="1"/>
          </p:cNvGraphicFramePr>
          <p:nvPr>
            <p:extLst>
              <p:ext uri="{D42A27DB-BD31-4B8C-83A1-F6EECF244321}">
                <p14:modId xmlns:p14="http://schemas.microsoft.com/office/powerpoint/2010/main" val="1105244339"/>
              </p:ext>
            </p:extLst>
          </p:nvPr>
        </p:nvGraphicFramePr>
        <p:xfrm>
          <a:off x="1676400" y="5479355"/>
          <a:ext cx="7699694" cy="1207280"/>
        </p:xfrm>
        <a:graphic>
          <a:graphicData uri="http://schemas.openxmlformats.org/drawingml/2006/table">
            <a:tbl>
              <a:tblPr firstRow="1" bandRow="1">
                <a:tableStyleId>{5C22544A-7EE6-4342-B048-85BDC9FD1C3A}</a:tableStyleId>
              </a:tblPr>
              <a:tblGrid>
                <a:gridCol w="3379694">
                  <a:extLst>
                    <a:ext uri="{9D8B030D-6E8A-4147-A177-3AD203B41FA5}">
                      <a16:colId xmlns:a16="http://schemas.microsoft.com/office/drawing/2014/main" val="1863135064"/>
                    </a:ext>
                  </a:extLst>
                </a:gridCol>
                <a:gridCol w="1440000">
                  <a:extLst>
                    <a:ext uri="{9D8B030D-6E8A-4147-A177-3AD203B41FA5}">
                      <a16:colId xmlns:a16="http://schemas.microsoft.com/office/drawing/2014/main" val="893646142"/>
                    </a:ext>
                  </a:extLst>
                </a:gridCol>
                <a:gridCol w="1440000">
                  <a:extLst>
                    <a:ext uri="{9D8B030D-6E8A-4147-A177-3AD203B41FA5}">
                      <a16:colId xmlns:a16="http://schemas.microsoft.com/office/drawing/2014/main" val="4202723751"/>
                    </a:ext>
                  </a:extLst>
                </a:gridCol>
                <a:gridCol w="1440000">
                  <a:extLst>
                    <a:ext uri="{9D8B030D-6E8A-4147-A177-3AD203B41FA5}">
                      <a16:colId xmlns:a16="http://schemas.microsoft.com/office/drawing/2014/main" val="1171046692"/>
                    </a:ext>
                  </a:extLst>
                </a:gridCol>
              </a:tblGrid>
              <a:tr h="241456">
                <a:tc>
                  <a:txBody>
                    <a:bodyPr/>
                    <a:lstStyle/>
                    <a:p>
                      <a:pPr marL="0" algn="l" defTabSz="914400" rtl="0" eaLnBrk="1" latinLnBrk="0" hangingPunct="1"/>
                      <a:r>
                        <a:rPr lang="fr-FR" sz="1300" b="0" kern="1200" dirty="0">
                          <a:solidFill>
                            <a:schemeClr val="dk1"/>
                          </a:solidFill>
                          <a:latin typeface="+mn-lt"/>
                          <a:ea typeface="+mn-ea"/>
                          <a:cs typeface="+mn-cs"/>
                        </a:rPr>
                        <a:t>Adhérent seul</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fr-FR" sz="1300" b="0" dirty="0">
                          <a:solidFill>
                            <a:schemeClr val="bg2">
                              <a:lumMod val="75000"/>
                            </a:schemeClr>
                          </a:solidFill>
                          <a:latin typeface="+mn-lt"/>
                        </a:rPr>
                        <a:t>59,38</a:t>
                      </a:r>
                      <a:r>
                        <a:rPr lang="fr-FR" sz="1300" dirty="0">
                          <a:solidFill>
                            <a:schemeClr val="bg2">
                              <a:lumMod val="75000"/>
                            </a:schemeClr>
                          </a:solidFill>
                          <a:latin typeface="+mn-lt"/>
                        </a:rPr>
                        <a:t> </a:t>
                      </a:r>
                      <a:r>
                        <a:rPr lang="fr-FR" sz="1300" b="0" dirty="0">
                          <a:solidFill>
                            <a:schemeClr val="bg2">
                              <a:lumMod val="75000"/>
                            </a:schemeClr>
                          </a:solidFill>
                          <a:latin typeface="+mn-lt"/>
                        </a:rPr>
                        <a:t>€</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r>
                        <a:rPr lang="fr-FR" sz="1300" b="0" dirty="0">
                          <a:solidFill>
                            <a:schemeClr val="bg2">
                              <a:lumMod val="75000"/>
                            </a:schemeClr>
                          </a:solidFill>
                          <a:latin typeface="+mn-lt"/>
                        </a:rPr>
                        <a:t>83,15</a:t>
                      </a:r>
                      <a:r>
                        <a:rPr lang="fr-FR" sz="1300" dirty="0">
                          <a:solidFill>
                            <a:schemeClr val="bg2">
                              <a:lumMod val="75000"/>
                            </a:schemeClr>
                          </a:solidFill>
                          <a:latin typeface="+mn-lt"/>
                        </a:rPr>
                        <a:t> </a:t>
                      </a:r>
                      <a:r>
                        <a:rPr lang="fr-FR" sz="1300" b="0" dirty="0">
                          <a:solidFill>
                            <a:schemeClr val="bg2">
                              <a:lumMod val="75000"/>
                            </a:schemeClr>
                          </a:solidFill>
                          <a:latin typeface="+mn-lt"/>
                        </a:rPr>
                        <a:t>€</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r>
                        <a:rPr lang="fr-FR" sz="1300" b="0" dirty="0">
                          <a:solidFill>
                            <a:schemeClr val="bg2">
                              <a:lumMod val="75000"/>
                            </a:schemeClr>
                          </a:solidFill>
                          <a:latin typeface="+mn-lt"/>
                        </a:rPr>
                        <a:t>127,68</a:t>
                      </a:r>
                      <a:r>
                        <a:rPr lang="fr-FR" sz="1300" dirty="0">
                          <a:solidFill>
                            <a:schemeClr val="bg2">
                              <a:lumMod val="75000"/>
                            </a:schemeClr>
                          </a:solidFill>
                          <a:latin typeface="+mn-lt"/>
                        </a:rPr>
                        <a:t> </a:t>
                      </a:r>
                      <a:r>
                        <a:rPr lang="fr-FR" sz="1300" b="0" dirty="0">
                          <a:solidFill>
                            <a:schemeClr val="bg2">
                              <a:lumMod val="75000"/>
                            </a:schemeClr>
                          </a:solidFill>
                          <a:latin typeface="+mn-lt"/>
                        </a:rPr>
                        <a:t>€</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2642251317"/>
                  </a:ext>
                </a:extLst>
              </a:tr>
              <a:tr h="241456">
                <a:tc>
                  <a:txBody>
                    <a:bodyPr/>
                    <a:lstStyle/>
                    <a:p>
                      <a:r>
                        <a:rPr lang="fr-FR" sz="1300" b="0" dirty="0">
                          <a:latin typeface="+mn-lt"/>
                        </a:rPr>
                        <a:t>Adhérent + 1 enfant</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spcBef>
                          <a:spcPts val="600"/>
                        </a:spcBef>
                      </a:pPr>
                      <a:r>
                        <a:rPr lang="fr-FR" sz="1300" dirty="0">
                          <a:solidFill>
                            <a:schemeClr val="bg2">
                              <a:lumMod val="75000"/>
                            </a:schemeClr>
                          </a:solidFill>
                          <a:latin typeface="+mn-lt"/>
                        </a:rPr>
                        <a:t>92,41 €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123,75 €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197,38 €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782083358"/>
                  </a:ext>
                </a:extLst>
              </a:tr>
              <a:tr h="241456">
                <a:tc>
                  <a:txBody>
                    <a:bodyPr/>
                    <a:lstStyle/>
                    <a:p>
                      <a:r>
                        <a:rPr lang="fr-FR" sz="1300" b="0" dirty="0">
                          <a:latin typeface="+mn-lt"/>
                        </a:rPr>
                        <a:t>Couple</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spcBef>
                          <a:spcPts val="600"/>
                        </a:spcBef>
                      </a:pPr>
                      <a:r>
                        <a:rPr lang="fr-FR" sz="1300" dirty="0">
                          <a:solidFill>
                            <a:schemeClr val="bg2">
                              <a:lumMod val="75000"/>
                            </a:schemeClr>
                          </a:solidFill>
                          <a:latin typeface="+mn-lt"/>
                        </a:rPr>
                        <a:t>116,37 €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162,99 €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237,28 €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2505100392"/>
                  </a:ext>
                </a:extLst>
              </a:tr>
              <a:tr h="241456">
                <a:tc>
                  <a:txBody>
                    <a:bodyPr/>
                    <a:lstStyle/>
                    <a:p>
                      <a:r>
                        <a:rPr lang="fr-FR" sz="1300" b="0" dirty="0">
                          <a:latin typeface="+mn-lt"/>
                        </a:rPr>
                        <a:t>Adhérent + 2 enfants et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spcBef>
                          <a:spcPts val="600"/>
                        </a:spcBef>
                      </a:pPr>
                      <a:r>
                        <a:rPr lang="fr-FR" sz="1300" dirty="0">
                          <a:solidFill>
                            <a:schemeClr val="bg2">
                              <a:lumMod val="75000"/>
                            </a:schemeClr>
                          </a:solidFill>
                          <a:latin typeface="+mn-lt"/>
                        </a:rPr>
                        <a:t>102,46 €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142,25 €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229,89 €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734949067"/>
                  </a:ext>
                </a:extLst>
              </a:tr>
              <a:tr h="241456">
                <a:tc>
                  <a:txBody>
                    <a:bodyPr/>
                    <a:lstStyle/>
                    <a:p>
                      <a:r>
                        <a:rPr lang="fr-FR" sz="1300" b="0" dirty="0">
                          <a:latin typeface="+mn-lt"/>
                        </a:rPr>
                        <a:t>Famille (2 adultes + 1 enfant et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spcBef>
                          <a:spcPts val="600"/>
                        </a:spcBef>
                      </a:pPr>
                      <a:r>
                        <a:rPr lang="fr-FR" sz="1300" dirty="0">
                          <a:solidFill>
                            <a:schemeClr val="bg2">
                              <a:lumMod val="75000"/>
                            </a:schemeClr>
                          </a:solidFill>
                          <a:latin typeface="+mn-lt"/>
                        </a:rPr>
                        <a:t>164,58 €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206,18 €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algn="ctr">
                        <a:spcBef>
                          <a:spcPts val="600"/>
                        </a:spcBef>
                      </a:pPr>
                      <a:r>
                        <a:rPr lang="fr-FR" sz="1300" dirty="0">
                          <a:solidFill>
                            <a:schemeClr val="bg2">
                              <a:lumMod val="75000"/>
                            </a:schemeClr>
                          </a:solidFill>
                          <a:latin typeface="+mn-lt"/>
                        </a:rPr>
                        <a:t>289,27 €</a:t>
                      </a: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100619716"/>
                  </a:ext>
                </a:extLst>
              </a:tr>
            </a:tbl>
          </a:graphicData>
        </a:graphic>
      </p:graphicFrame>
      <p:sp>
        <p:nvSpPr>
          <p:cNvPr id="33" name="ZoneTexte 32">
            <a:extLst>
              <a:ext uri="{FF2B5EF4-FFF2-40B4-BE49-F238E27FC236}">
                <a16:creationId xmlns:a16="http://schemas.microsoft.com/office/drawing/2014/main" id="{F27FA7EC-D5A8-192E-A299-BFC1D95D8C89}"/>
              </a:ext>
            </a:extLst>
          </p:cNvPr>
          <p:cNvSpPr txBox="1"/>
          <p:nvPr/>
        </p:nvSpPr>
        <p:spPr>
          <a:xfrm>
            <a:off x="1587319" y="5065681"/>
            <a:ext cx="2167721" cy="338554"/>
          </a:xfrm>
          <a:prstGeom prst="rect">
            <a:avLst/>
          </a:prstGeom>
          <a:noFill/>
        </p:spPr>
        <p:txBody>
          <a:bodyPr wrap="square" rtlCol="0">
            <a:spAutoFit/>
          </a:bodyPr>
          <a:lstStyle/>
          <a:p>
            <a:r>
              <a:rPr lang="fr-FR" sz="1600" dirty="0">
                <a:solidFill>
                  <a:schemeClr val="tx2"/>
                </a:solidFill>
              </a:rPr>
              <a:t>+ de 71 ans</a:t>
            </a:r>
          </a:p>
        </p:txBody>
      </p:sp>
      <p:sp>
        <p:nvSpPr>
          <p:cNvPr id="38" name="ZoneTexte 37">
            <a:extLst>
              <a:ext uri="{FF2B5EF4-FFF2-40B4-BE49-F238E27FC236}">
                <a16:creationId xmlns:a16="http://schemas.microsoft.com/office/drawing/2014/main" id="{DE08F406-FED0-E9C2-F204-47AC9E74DA65}"/>
              </a:ext>
            </a:extLst>
          </p:cNvPr>
          <p:cNvSpPr txBox="1"/>
          <p:nvPr/>
        </p:nvSpPr>
        <p:spPr>
          <a:xfrm>
            <a:off x="4872749" y="1137036"/>
            <a:ext cx="1649506" cy="307777"/>
          </a:xfrm>
          <a:prstGeom prst="rect">
            <a:avLst/>
          </a:prstGeom>
          <a:noFill/>
        </p:spPr>
        <p:txBody>
          <a:bodyPr wrap="square" rtlCol="0">
            <a:spAutoFit/>
          </a:bodyPr>
          <a:lstStyle/>
          <a:p>
            <a:pPr algn="ctr"/>
            <a:r>
              <a:rPr lang="fr-FR" sz="1400" dirty="0">
                <a:solidFill>
                  <a:schemeClr val="tx2"/>
                </a:solidFill>
              </a:rPr>
              <a:t>MCO1</a:t>
            </a:r>
            <a:endParaRPr lang="fr-FR" sz="1050" dirty="0">
              <a:solidFill>
                <a:schemeClr val="tx2"/>
              </a:solidFill>
            </a:endParaRPr>
          </a:p>
        </p:txBody>
      </p:sp>
      <p:sp>
        <p:nvSpPr>
          <p:cNvPr id="39" name="ZoneTexte 38">
            <a:extLst>
              <a:ext uri="{FF2B5EF4-FFF2-40B4-BE49-F238E27FC236}">
                <a16:creationId xmlns:a16="http://schemas.microsoft.com/office/drawing/2014/main" id="{94130B34-BA34-6813-C13F-A22FC50FD1C6}"/>
              </a:ext>
            </a:extLst>
          </p:cNvPr>
          <p:cNvSpPr txBox="1"/>
          <p:nvPr/>
        </p:nvSpPr>
        <p:spPr>
          <a:xfrm>
            <a:off x="6309410" y="1145379"/>
            <a:ext cx="1738869" cy="307777"/>
          </a:xfrm>
          <a:prstGeom prst="rect">
            <a:avLst/>
          </a:prstGeom>
          <a:noFill/>
        </p:spPr>
        <p:txBody>
          <a:bodyPr wrap="square" rtlCol="0">
            <a:spAutoFit/>
          </a:bodyPr>
          <a:lstStyle/>
          <a:p>
            <a:pPr algn="ctr"/>
            <a:r>
              <a:rPr lang="fr-FR" sz="1400" dirty="0">
                <a:solidFill>
                  <a:schemeClr val="tx2"/>
                </a:solidFill>
              </a:rPr>
              <a:t>MCO2</a:t>
            </a:r>
          </a:p>
        </p:txBody>
      </p:sp>
      <p:sp>
        <p:nvSpPr>
          <p:cNvPr id="40" name="ZoneTexte 39">
            <a:extLst>
              <a:ext uri="{FF2B5EF4-FFF2-40B4-BE49-F238E27FC236}">
                <a16:creationId xmlns:a16="http://schemas.microsoft.com/office/drawing/2014/main" id="{102FFEC8-285D-FC46-14D9-4756FFEF42A0}"/>
              </a:ext>
            </a:extLst>
          </p:cNvPr>
          <p:cNvSpPr txBox="1"/>
          <p:nvPr/>
        </p:nvSpPr>
        <p:spPr>
          <a:xfrm>
            <a:off x="7835436" y="1144969"/>
            <a:ext cx="1738869" cy="307777"/>
          </a:xfrm>
          <a:prstGeom prst="rect">
            <a:avLst/>
          </a:prstGeom>
          <a:noFill/>
        </p:spPr>
        <p:txBody>
          <a:bodyPr wrap="square" rtlCol="0">
            <a:spAutoFit/>
          </a:bodyPr>
          <a:lstStyle/>
          <a:p>
            <a:pPr algn="ctr"/>
            <a:r>
              <a:rPr lang="fr-FR" sz="1400" dirty="0">
                <a:solidFill>
                  <a:schemeClr val="tx2"/>
                </a:solidFill>
              </a:rPr>
              <a:t>MCO3</a:t>
            </a:r>
            <a:endParaRPr lang="fr-FR" sz="1050" dirty="0">
              <a:solidFill>
                <a:schemeClr val="tx2"/>
              </a:solidFill>
            </a:endParaRPr>
          </a:p>
        </p:txBody>
      </p:sp>
    </p:spTree>
    <p:extLst>
      <p:ext uri="{BB962C8B-B14F-4D97-AF65-F5344CB8AC3E}">
        <p14:creationId xmlns:p14="http://schemas.microsoft.com/office/powerpoint/2010/main" val="1711329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2238363-CA8C-E3F5-CFFB-3CDF25AF59D3}"/>
              </a:ext>
            </a:extLst>
          </p:cNvPr>
          <p:cNvSpPr>
            <a:spLocks noGrp="1"/>
          </p:cNvSpPr>
          <p:nvPr>
            <p:ph type="title"/>
          </p:nvPr>
        </p:nvSpPr>
        <p:spPr/>
        <p:txBody>
          <a:bodyPr>
            <a:normAutofit/>
          </a:bodyPr>
          <a:lstStyle/>
          <a:p>
            <a:r>
              <a:rPr lang="fr-FR" sz="2800" dirty="0"/>
              <a:t>Accompagnement et vie du contrat</a:t>
            </a:r>
          </a:p>
        </p:txBody>
      </p:sp>
      <p:sp>
        <p:nvSpPr>
          <p:cNvPr id="2" name="Espace réservé du contenu 1">
            <a:extLst>
              <a:ext uri="{FF2B5EF4-FFF2-40B4-BE49-F238E27FC236}">
                <a16:creationId xmlns:a16="http://schemas.microsoft.com/office/drawing/2014/main" id="{985C08D3-C7A5-4B59-F964-3E3FB6782310}"/>
              </a:ext>
            </a:extLst>
          </p:cNvPr>
          <p:cNvSpPr>
            <a:spLocks noGrp="1"/>
          </p:cNvSpPr>
          <p:nvPr>
            <p:ph idx="1"/>
          </p:nvPr>
        </p:nvSpPr>
        <p:spPr>
          <a:xfrm>
            <a:off x="1246094" y="1522071"/>
            <a:ext cx="10130118" cy="5147669"/>
          </a:xfrm>
        </p:spPr>
        <p:txBody>
          <a:bodyPr>
            <a:normAutofit fontScale="47500" lnSpcReduction="20000"/>
          </a:bodyPr>
          <a:lstStyle/>
          <a:p>
            <a:pPr marL="0" indent="0" algn="just">
              <a:lnSpc>
                <a:spcPct val="107000"/>
              </a:lnSpc>
              <a:spcAft>
                <a:spcPts val="800"/>
              </a:spcAft>
              <a:buNone/>
            </a:pPr>
            <a:r>
              <a:rPr lang="fr-FR" sz="4200" b="1" dirty="0"/>
              <a:t>Les permanences </a:t>
            </a:r>
            <a:r>
              <a:rPr lang="fr-FR" sz="4200" dirty="0"/>
              <a:t>peuvent être mensuelles (voire bimensuelles au lancement de l'offre), trimestrielles ou semestrielles. Selon vos attentes, nous pourrons ensemble élaborer un planning détaillé sur le premier semestre qui peut être de 2 jours par semaine sur le lancement, voire 3. Le rythme est à définir ensemble et pourra toujours être réajusté selon les périodes de l’année et des besoins exprimés par la collectivité et les administrés.</a:t>
            </a:r>
          </a:p>
          <a:p>
            <a:pPr marL="0" indent="0" algn="just">
              <a:buNone/>
            </a:pPr>
            <a:endParaRPr lang="fr-FR" sz="4200" b="1" dirty="0"/>
          </a:p>
          <a:p>
            <a:pPr marL="0" indent="0" algn="just">
              <a:lnSpc>
                <a:spcPct val="120000"/>
              </a:lnSpc>
              <a:buNone/>
            </a:pPr>
            <a:r>
              <a:rPr lang="fr-FR" sz="4200" b="1" dirty="0"/>
              <a:t>Accompagnement des adhérents </a:t>
            </a:r>
            <a:r>
              <a:rPr lang="fr-FR" sz="4200" dirty="0"/>
              <a:t>pour la résiliation de leur ancienne mutuelle santé :</a:t>
            </a:r>
          </a:p>
          <a:p>
            <a:pPr marL="268288" indent="0" algn="just">
              <a:lnSpc>
                <a:spcPct val="120000"/>
              </a:lnSpc>
              <a:spcBef>
                <a:spcPts val="1200"/>
              </a:spcBef>
              <a:buNone/>
            </a:pPr>
            <a:r>
              <a:rPr lang="fr-FR" sz="4200" dirty="0"/>
              <a:t>France Mutuelle prend en charge la résiliation du contrat en place avec respect des </a:t>
            </a:r>
            <a:r>
              <a:rPr lang="fr-FR" sz="4300" dirty="0"/>
              <a:t>conditions de chaque contrat personnel (envoi du recommandé avec signature d’un mandat de résiliation avec possibilité de résilier en cours d’année pour tout contrat ayant 12 mois d’ancienneté).</a:t>
            </a:r>
          </a:p>
          <a:p>
            <a:pPr algn="just">
              <a:lnSpc>
                <a:spcPct val="107000"/>
              </a:lnSpc>
              <a:spcAft>
                <a:spcPts val="800"/>
              </a:spcAf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3" name="Image 2" descr="Une image contenant clipart, Graphique, dessin humoristique, créativité&#10;&#10;Description générée automatiquement">
            <a:extLst>
              <a:ext uri="{FF2B5EF4-FFF2-40B4-BE49-F238E27FC236}">
                <a16:creationId xmlns:a16="http://schemas.microsoft.com/office/drawing/2014/main" id="{32684418-6402-4263-FDC5-F4406C91D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58" y="3921425"/>
            <a:ext cx="525942" cy="525942"/>
          </a:xfrm>
          <a:prstGeom prst="rect">
            <a:avLst/>
          </a:prstGeom>
        </p:spPr>
      </p:pic>
      <p:pic>
        <p:nvPicPr>
          <p:cNvPr id="6" name="Image 5" descr="Une image contenant Caractère coloré, capture d’écran, Graphique&#10;&#10;Description générée automatiquement">
            <a:extLst>
              <a:ext uri="{FF2B5EF4-FFF2-40B4-BE49-F238E27FC236}">
                <a16:creationId xmlns:a16="http://schemas.microsoft.com/office/drawing/2014/main" id="{C511CE55-7849-8A2D-B533-13DDC2E1C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59" y="1383385"/>
            <a:ext cx="589281" cy="589281"/>
          </a:xfrm>
          <a:prstGeom prst="rect">
            <a:avLst/>
          </a:prstGeom>
        </p:spPr>
      </p:pic>
    </p:spTree>
    <p:extLst>
      <p:ext uri="{BB962C8B-B14F-4D97-AF65-F5344CB8AC3E}">
        <p14:creationId xmlns:p14="http://schemas.microsoft.com/office/powerpoint/2010/main" val="1246672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ersonne, sourire, Visage humain, peau&#10;&#10;Description générée automatiquement">
            <a:extLst>
              <a:ext uri="{FF2B5EF4-FFF2-40B4-BE49-F238E27FC236}">
                <a16:creationId xmlns:a16="http://schemas.microsoft.com/office/drawing/2014/main" id="{54C74AE0-F17A-BF63-4752-72D96237D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875" y="971550"/>
            <a:ext cx="7477125" cy="5886450"/>
          </a:xfrm>
          <a:prstGeom prst="rect">
            <a:avLst/>
          </a:prstGeom>
        </p:spPr>
      </p:pic>
      <p:sp>
        <p:nvSpPr>
          <p:cNvPr id="4" name="Titre 3">
            <a:extLst>
              <a:ext uri="{FF2B5EF4-FFF2-40B4-BE49-F238E27FC236}">
                <a16:creationId xmlns:a16="http://schemas.microsoft.com/office/drawing/2014/main" id="{DC83524E-AC3E-12A8-BA99-F5585048486F}"/>
              </a:ext>
            </a:extLst>
          </p:cNvPr>
          <p:cNvSpPr>
            <a:spLocks noGrp="1"/>
          </p:cNvSpPr>
          <p:nvPr>
            <p:ph type="ctrTitle"/>
          </p:nvPr>
        </p:nvSpPr>
        <p:spPr>
          <a:xfrm>
            <a:off x="980872" y="2204801"/>
            <a:ext cx="5491571" cy="1514019"/>
          </a:xfrm>
        </p:spPr>
        <p:txBody>
          <a:bodyPr/>
          <a:lstStyle/>
          <a:p>
            <a:r>
              <a:rPr lang="fr-FR" sz="4000" dirty="0"/>
              <a:t>Merci de votre attention</a:t>
            </a:r>
          </a:p>
        </p:txBody>
      </p:sp>
    </p:spTree>
    <p:extLst>
      <p:ext uri="{BB962C8B-B14F-4D97-AF65-F5344CB8AC3E}">
        <p14:creationId xmlns:p14="http://schemas.microsoft.com/office/powerpoint/2010/main" val="266893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Visage humain, personne, habits, sourire&#10;&#10;Description générée automatiquement">
            <a:extLst>
              <a:ext uri="{FF2B5EF4-FFF2-40B4-BE49-F238E27FC236}">
                <a16:creationId xmlns:a16="http://schemas.microsoft.com/office/drawing/2014/main" id="{17B824FB-9C70-EE70-9AB6-F04F16C81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550" y="942975"/>
            <a:ext cx="7410450" cy="5915025"/>
          </a:xfrm>
          <a:prstGeom prst="rect">
            <a:avLst/>
          </a:prstGeom>
        </p:spPr>
      </p:pic>
      <p:sp>
        <p:nvSpPr>
          <p:cNvPr id="10" name="Titre 9">
            <a:extLst>
              <a:ext uri="{FF2B5EF4-FFF2-40B4-BE49-F238E27FC236}">
                <a16:creationId xmlns:a16="http://schemas.microsoft.com/office/drawing/2014/main" id="{D79137DF-672E-62D9-6133-CDBE8F83A8B2}"/>
              </a:ext>
            </a:extLst>
          </p:cNvPr>
          <p:cNvSpPr>
            <a:spLocks noGrp="1"/>
          </p:cNvSpPr>
          <p:nvPr>
            <p:ph type="ctrTitle"/>
          </p:nvPr>
        </p:nvSpPr>
        <p:spPr>
          <a:xfrm>
            <a:off x="980872" y="2018905"/>
            <a:ext cx="6353378" cy="1514019"/>
          </a:xfrm>
        </p:spPr>
        <p:txBody>
          <a:bodyPr/>
          <a:lstStyle/>
          <a:p>
            <a:r>
              <a:rPr lang="fr-FR" sz="4000" dirty="0"/>
              <a:t>Qui sommes-nous ?</a:t>
            </a:r>
          </a:p>
        </p:txBody>
      </p:sp>
    </p:spTree>
    <p:extLst>
      <p:ext uri="{BB962C8B-B14F-4D97-AF65-F5344CB8AC3E}">
        <p14:creationId xmlns:p14="http://schemas.microsoft.com/office/powerpoint/2010/main" val="1248829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B13565-2E50-FA01-96BA-875529885544}"/>
              </a:ext>
            </a:extLst>
          </p:cNvPr>
          <p:cNvSpPr>
            <a:spLocks noGrp="1"/>
          </p:cNvSpPr>
          <p:nvPr>
            <p:ph type="title"/>
          </p:nvPr>
        </p:nvSpPr>
        <p:spPr>
          <a:xfrm>
            <a:off x="582211" y="104062"/>
            <a:ext cx="8305800" cy="664180"/>
          </a:xfrm>
        </p:spPr>
        <p:txBody>
          <a:bodyPr>
            <a:normAutofit fontScale="90000"/>
          </a:bodyPr>
          <a:lstStyle/>
          <a:p>
            <a:r>
              <a:rPr lang="fr-FR" sz="2800" dirty="0">
                <a:latin typeface="Verdana" panose="020B0604030504040204" pitchFamily="34" charset="0"/>
                <a:ea typeface="Verdana" panose="020B0604030504040204" pitchFamily="34" charset="0"/>
              </a:rPr>
              <a:t>France Mutuelle, nos valeurs humaines</a:t>
            </a:r>
            <a:endParaRPr lang="fr-FR" dirty="0"/>
          </a:p>
        </p:txBody>
      </p:sp>
      <p:sp>
        <p:nvSpPr>
          <p:cNvPr id="6" name="ZoneTexte 5">
            <a:extLst>
              <a:ext uri="{FF2B5EF4-FFF2-40B4-BE49-F238E27FC236}">
                <a16:creationId xmlns:a16="http://schemas.microsoft.com/office/drawing/2014/main" id="{141A7C06-2B9A-976E-4699-77233E68EB7F}"/>
              </a:ext>
            </a:extLst>
          </p:cNvPr>
          <p:cNvSpPr txBox="1"/>
          <p:nvPr/>
        </p:nvSpPr>
        <p:spPr>
          <a:xfrm>
            <a:off x="1135318" y="5211648"/>
            <a:ext cx="10038865" cy="923330"/>
          </a:xfrm>
          <a:prstGeom prst="rect">
            <a:avLst/>
          </a:prstGeom>
          <a:noFill/>
        </p:spPr>
        <p:txBody>
          <a:bodyPr wrap="square">
            <a:spAutoFit/>
          </a:bodyPr>
          <a:lstStyle/>
          <a:p>
            <a:pPr marL="0" indent="0">
              <a:buNone/>
            </a:pPr>
            <a:r>
              <a:rPr lang="fr-FR" sz="1800" b="1" i="0" u="none" strike="noStrike" baseline="0" dirty="0">
                <a:solidFill>
                  <a:schemeClr val="bg1"/>
                </a:solidFill>
                <a:latin typeface="Verdana" panose="020B0604030504040204" pitchFamily="34" charset="0"/>
                <a:ea typeface="Verdana" panose="020B0604030504040204" pitchFamily="34" charset="0"/>
              </a:rPr>
              <a:t>Notre professionnalisme</a:t>
            </a:r>
            <a:r>
              <a:rPr lang="fr-FR" sz="1800" b="0" i="0" u="none" strike="noStrike" baseline="0" dirty="0">
                <a:solidFill>
                  <a:schemeClr val="bg1"/>
                </a:solidFill>
                <a:latin typeface="Verdana" panose="020B0604030504040204" pitchFamily="34" charset="0"/>
                <a:ea typeface="Verdana" panose="020B0604030504040204" pitchFamily="34" charset="0"/>
              </a:rPr>
              <a:t>, allié à une solidité financière importante, permet aujourd’hui de proposer des solutions de protection innovantes, pérennes, adaptées aux besoins de chacun. </a:t>
            </a:r>
          </a:p>
        </p:txBody>
      </p:sp>
      <p:sp>
        <p:nvSpPr>
          <p:cNvPr id="9" name="ZoneTexte 8">
            <a:extLst>
              <a:ext uri="{FF2B5EF4-FFF2-40B4-BE49-F238E27FC236}">
                <a16:creationId xmlns:a16="http://schemas.microsoft.com/office/drawing/2014/main" id="{8DC34933-EE2E-871F-2357-C12C17E66612}"/>
              </a:ext>
            </a:extLst>
          </p:cNvPr>
          <p:cNvSpPr txBox="1"/>
          <p:nvPr/>
        </p:nvSpPr>
        <p:spPr>
          <a:xfrm>
            <a:off x="1125330" y="1800670"/>
            <a:ext cx="6093994" cy="369332"/>
          </a:xfrm>
          <a:prstGeom prst="rect">
            <a:avLst/>
          </a:prstGeom>
          <a:noFill/>
        </p:spPr>
        <p:txBody>
          <a:bodyPr wrap="square">
            <a:spAutoFit/>
          </a:bodyPr>
          <a:lstStyle/>
          <a:p>
            <a:pPr marL="0" indent="0" algn="just">
              <a:buNone/>
            </a:pPr>
            <a:r>
              <a:rPr lang="fr-FR" sz="1800" b="1" dirty="0">
                <a:solidFill>
                  <a:schemeClr val="bg1"/>
                </a:solidFill>
                <a:effectLst/>
                <a:latin typeface="Verdana" panose="020B0604030504040204" pitchFamily="34" charset="0"/>
                <a:ea typeface="Calibri" panose="020F0502020204030204" pitchFamily="34" charset="0"/>
              </a:rPr>
              <a:t>NOS VALEURS </a:t>
            </a:r>
          </a:p>
        </p:txBody>
      </p:sp>
      <p:cxnSp>
        <p:nvCxnSpPr>
          <p:cNvPr id="10" name="Connecteur droit 9">
            <a:extLst>
              <a:ext uri="{FF2B5EF4-FFF2-40B4-BE49-F238E27FC236}">
                <a16:creationId xmlns:a16="http://schemas.microsoft.com/office/drawing/2014/main" id="{00A8D31D-31D5-E192-7013-22C45F9E465D}"/>
              </a:ext>
            </a:extLst>
          </p:cNvPr>
          <p:cNvCxnSpPr>
            <a:cxnSpLocks/>
          </p:cNvCxnSpPr>
          <p:nvPr/>
        </p:nvCxnSpPr>
        <p:spPr>
          <a:xfrm flipV="1">
            <a:off x="1250687" y="2121874"/>
            <a:ext cx="9589766" cy="48915"/>
          </a:xfrm>
          <a:prstGeom prst="line">
            <a:avLst/>
          </a:prstGeom>
          <a:ln w="38100">
            <a:solidFill>
              <a:srgbClr val="E96612"/>
            </a:solidFill>
          </a:ln>
        </p:spPr>
        <p:style>
          <a:lnRef idx="1">
            <a:schemeClr val="dk1"/>
          </a:lnRef>
          <a:fillRef idx="0">
            <a:schemeClr val="dk1"/>
          </a:fillRef>
          <a:effectRef idx="0">
            <a:schemeClr val="dk1"/>
          </a:effectRef>
          <a:fontRef idx="minor">
            <a:schemeClr val="tx1"/>
          </a:fontRef>
        </p:style>
      </p:cxnSp>
      <p:sp>
        <p:nvSpPr>
          <p:cNvPr id="11" name="ZoneTexte 10">
            <a:extLst>
              <a:ext uri="{FF2B5EF4-FFF2-40B4-BE49-F238E27FC236}">
                <a16:creationId xmlns:a16="http://schemas.microsoft.com/office/drawing/2014/main" id="{E034FFC0-CC14-B410-FE81-298C349AAED9}"/>
              </a:ext>
            </a:extLst>
          </p:cNvPr>
          <p:cNvSpPr txBox="1"/>
          <p:nvPr/>
        </p:nvSpPr>
        <p:spPr>
          <a:xfrm>
            <a:off x="1125330" y="2430273"/>
            <a:ext cx="9890555" cy="646331"/>
          </a:xfrm>
          <a:prstGeom prst="rect">
            <a:avLst/>
          </a:prstGeom>
          <a:noFill/>
        </p:spPr>
        <p:txBody>
          <a:bodyPr wrap="square">
            <a:spAutoFit/>
          </a:bodyPr>
          <a:lstStyle/>
          <a:p>
            <a:pPr algn="just"/>
            <a:r>
              <a:rPr lang="fr-FR" b="1" i="0" dirty="0">
                <a:solidFill>
                  <a:schemeClr val="bg1"/>
                </a:solidFill>
                <a:effectLst/>
                <a:latin typeface="Verdana" panose="020B0604030504040204" pitchFamily="34" charset="0"/>
                <a:ea typeface="Verdana" panose="020B0604030504040204" pitchFamily="34" charset="0"/>
              </a:rPr>
              <a:t>Prévoyance, solidarité et entraide </a:t>
            </a:r>
            <a:r>
              <a:rPr lang="fr-FR" b="0" i="0" dirty="0">
                <a:solidFill>
                  <a:schemeClr val="bg1"/>
                </a:solidFill>
                <a:effectLst/>
                <a:latin typeface="Verdana" panose="020B0604030504040204" pitchFamily="34" charset="0"/>
                <a:ea typeface="Verdana" panose="020B0604030504040204" pitchFamily="34" charset="0"/>
              </a:rPr>
              <a:t>: depuis sa création en 1936, France Mutuelle porte les valeurs mutualistes.</a:t>
            </a:r>
            <a:endParaRPr lang="fr-FR" dirty="0">
              <a:solidFill>
                <a:schemeClr val="bg1"/>
              </a:solidFill>
              <a:latin typeface="Verdana" panose="020B0604030504040204" pitchFamily="34" charset="0"/>
              <a:ea typeface="Verdana" panose="020B0604030504040204" pitchFamily="34" charset="0"/>
            </a:endParaRPr>
          </a:p>
        </p:txBody>
      </p:sp>
      <p:sp>
        <p:nvSpPr>
          <p:cNvPr id="12" name="ZoneTexte 11">
            <a:extLst>
              <a:ext uri="{FF2B5EF4-FFF2-40B4-BE49-F238E27FC236}">
                <a16:creationId xmlns:a16="http://schemas.microsoft.com/office/drawing/2014/main" id="{4E244700-EC31-EF27-6CB7-3BDA08A35B1A}"/>
              </a:ext>
            </a:extLst>
          </p:cNvPr>
          <p:cNvSpPr txBox="1"/>
          <p:nvPr/>
        </p:nvSpPr>
        <p:spPr>
          <a:xfrm>
            <a:off x="1394158" y="3113709"/>
            <a:ext cx="6093994" cy="923330"/>
          </a:xfrm>
          <a:prstGeom prst="rect">
            <a:avLst/>
          </a:prstGeom>
          <a:noFill/>
        </p:spPr>
        <p:txBody>
          <a:bodyPr wrap="square">
            <a:spAutoFit/>
          </a:bodyPr>
          <a:lstStyle/>
          <a:p>
            <a:pPr marL="285750" indent="-285750" algn="just">
              <a:buFont typeface="Wingdings" panose="05000000000000000000" pitchFamily="2" charset="2"/>
              <a:buChar char="§"/>
            </a:pPr>
            <a:r>
              <a:rPr lang="fr-FR" sz="1800" dirty="0">
                <a:solidFill>
                  <a:schemeClr val="bg1"/>
                </a:solidFill>
                <a:effectLst/>
                <a:latin typeface="Verdana" panose="020B0604030504040204" pitchFamily="34" charset="0"/>
                <a:ea typeface="Calibri" panose="020F0502020204030204" pitchFamily="34" charset="0"/>
              </a:rPr>
              <a:t>Disponibilité des équipes </a:t>
            </a:r>
          </a:p>
          <a:p>
            <a:pPr marL="285750" indent="-285750" algn="just">
              <a:buFont typeface="Wingdings" panose="05000000000000000000" pitchFamily="2" charset="2"/>
              <a:buChar char="§"/>
            </a:pPr>
            <a:r>
              <a:rPr lang="fr-FR" dirty="0">
                <a:solidFill>
                  <a:schemeClr val="bg1"/>
                </a:solidFill>
                <a:latin typeface="Verdana" panose="020B0604030504040204" pitchFamily="34" charset="0"/>
                <a:ea typeface="Calibri" panose="020F0502020204030204" pitchFamily="34" charset="0"/>
              </a:rPr>
              <a:t>Qualité de services </a:t>
            </a:r>
          </a:p>
          <a:p>
            <a:pPr marL="285750" indent="-285750" algn="just">
              <a:buFont typeface="Wingdings" panose="05000000000000000000" pitchFamily="2" charset="2"/>
              <a:buChar char="§"/>
            </a:pPr>
            <a:r>
              <a:rPr lang="fr-FR" dirty="0">
                <a:solidFill>
                  <a:schemeClr val="bg1"/>
                </a:solidFill>
                <a:latin typeface="Verdana" panose="020B0604030504040204" pitchFamily="34" charset="0"/>
                <a:ea typeface="Calibri" panose="020F0502020204030204" pitchFamily="34" charset="0"/>
              </a:rPr>
              <a:t>Relation de confiance</a:t>
            </a:r>
            <a:endParaRPr lang="fr-FR" sz="1800" dirty="0">
              <a:solidFill>
                <a:schemeClr val="bg1"/>
              </a:solidFill>
              <a:effectLst/>
              <a:latin typeface="Verdana" panose="020B0604030504040204" pitchFamily="34" charset="0"/>
              <a:ea typeface="Calibri" panose="020F0502020204030204" pitchFamily="34" charset="0"/>
            </a:endParaRPr>
          </a:p>
        </p:txBody>
      </p:sp>
      <p:sp>
        <p:nvSpPr>
          <p:cNvPr id="13" name="ZoneTexte 12">
            <a:extLst>
              <a:ext uri="{FF2B5EF4-FFF2-40B4-BE49-F238E27FC236}">
                <a16:creationId xmlns:a16="http://schemas.microsoft.com/office/drawing/2014/main" id="{14186C8A-39E5-9C3F-89E2-D25D830EEC4A}"/>
              </a:ext>
            </a:extLst>
          </p:cNvPr>
          <p:cNvSpPr txBox="1"/>
          <p:nvPr/>
        </p:nvSpPr>
        <p:spPr>
          <a:xfrm>
            <a:off x="1153768" y="4646188"/>
            <a:ext cx="6093994" cy="369332"/>
          </a:xfrm>
          <a:prstGeom prst="rect">
            <a:avLst/>
          </a:prstGeom>
          <a:noFill/>
        </p:spPr>
        <p:txBody>
          <a:bodyPr wrap="square">
            <a:spAutoFit/>
          </a:bodyPr>
          <a:lstStyle/>
          <a:p>
            <a:pPr marL="0" indent="0" algn="just">
              <a:buNone/>
            </a:pPr>
            <a:r>
              <a:rPr lang="fr-FR" b="1" dirty="0">
                <a:solidFill>
                  <a:schemeClr val="bg1"/>
                </a:solidFill>
                <a:latin typeface="Verdana" panose="020B0604030504040204" pitchFamily="34" charset="0"/>
                <a:ea typeface="Calibri" panose="020F0502020204030204" pitchFamily="34" charset="0"/>
              </a:rPr>
              <a:t>NOTRE </a:t>
            </a:r>
            <a:r>
              <a:rPr lang="fr-FR" sz="1800" b="1" dirty="0">
                <a:solidFill>
                  <a:schemeClr val="bg1"/>
                </a:solidFill>
                <a:effectLst/>
                <a:latin typeface="Verdana" panose="020B0604030504040204" pitchFamily="34" charset="0"/>
                <a:ea typeface="Calibri" panose="020F0502020204030204" pitchFamily="34" charset="0"/>
              </a:rPr>
              <a:t>SAVOIR-FAIRE </a:t>
            </a:r>
          </a:p>
        </p:txBody>
      </p:sp>
      <p:cxnSp>
        <p:nvCxnSpPr>
          <p:cNvPr id="14" name="Connecteur droit 13">
            <a:extLst>
              <a:ext uri="{FF2B5EF4-FFF2-40B4-BE49-F238E27FC236}">
                <a16:creationId xmlns:a16="http://schemas.microsoft.com/office/drawing/2014/main" id="{C671E2EC-9029-5043-2C8F-DCC6929004F4}"/>
              </a:ext>
            </a:extLst>
          </p:cNvPr>
          <p:cNvCxnSpPr>
            <a:cxnSpLocks/>
          </p:cNvCxnSpPr>
          <p:nvPr/>
        </p:nvCxnSpPr>
        <p:spPr>
          <a:xfrm flipV="1">
            <a:off x="1250687" y="4966605"/>
            <a:ext cx="9589766" cy="48915"/>
          </a:xfrm>
          <a:prstGeom prst="line">
            <a:avLst/>
          </a:prstGeom>
          <a:ln w="38100">
            <a:solidFill>
              <a:srgbClr val="E96612"/>
            </a:solidFill>
          </a:ln>
        </p:spPr>
        <p:style>
          <a:lnRef idx="1">
            <a:schemeClr val="dk1"/>
          </a:lnRef>
          <a:fillRef idx="0">
            <a:schemeClr val="dk1"/>
          </a:fillRef>
          <a:effectRef idx="0">
            <a:schemeClr val="dk1"/>
          </a:effectRef>
          <a:fontRef idx="minor">
            <a:schemeClr val="tx1"/>
          </a:fontRef>
        </p:style>
      </p:cxnSp>
      <p:grpSp>
        <p:nvGrpSpPr>
          <p:cNvPr id="2" name="Groupe 1">
            <a:extLst>
              <a:ext uri="{FF2B5EF4-FFF2-40B4-BE49-F238E27FC236}">
                <a16:creationId xmlns:a16="http://schemas.microsoft.com/office/drawing/2014/main" id="{12E2D495-B47E-7FFE-318D-976F45135BEC}"/>
              </a:ext>
            </a:extLst>
          </p:cNvPr>
          <p:cNvGrpSpPr/>
          <p:nvPr/>
        </p:nvGrpSpPr>
        <p:grpSpPr>
          <a:xfrm>
            <a:off x="669900" y="1865683"/>
            <a:ext cx="388182" cy="322872"/>
            <a:chOff x="1765454" y="3054370"/>
            <a:chExt cx="388182" cy="322872"/>
          </a:xfrm>
        </p:grpSpPr>
        <p:sp>
          <p:nvSpPr>
            <p:cNvPr id="3" name="Ellipse 2">
              <a:extLst>
                <a:ext uri="{FF2B5EF4-FFF2-40B4-BE49-F238E27FC236}">
                  <a16:creationId xmlns:a16="http://schemas.microsoft.com/office/drawing/2014/main" id="{471DBE3B-30D4-1F01-C24D-450F2DEDE8F4}"/>
                </a:ext>
              </a:extLst>
            </p:cNvPr>
            <p:cNvSpPr/>
            <p:nvPr/>
          </p:nvSpPr>
          <p:spPr>
            <a:xfrm>
              <a:off x="1765454" y="3054370"/>
              <a:ext cx="322872" cy="322872"/>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descr="Une image contenant Graphique, Caractère coloré, capture d’écran, conception&#10;&#10;Description générée automatiquement">
              <a:extLst>
                <a:ext uri="{FF2B5EF4-FFF2-40B4-BE49-F238E27FC236}">
                  <a16:creationId xmlns:a16="http://schemas.microsoft.com/office/drawing/2014/main" id="{BF6F1107-F86D-5242-1163-7CAAE99DA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441" y="3054371"/>
              <a:ext cx="323195" cy="229828"/>
            </a:xfrm>
            <a:prstGeom prst="rect">
              <a:avLst/>
            </a:prstGeom>
          </p:spPr>
        </p:pic>
      </p:grpSp>
      <p:grpSp>
        <p:nvGrpSpPr>
          <p:cNvPr id="15" name="Groupe 14">
            <a:extLst>
              <a:ext uri="{FF2B5EF4-FFF2-40B4-BE49-F238E27FC236}">
                <a16:creationId xmlns:a16="http://schemas.microsoft.com/office/drawing/2014/main" id="{9460B19B-AA10-9CE3-FA47-C501E4B1BE52}"/>
              </a:ext>
            </a:extLst>
          </p:cNvPr>
          <p:cNvGrpSpPr/>
          <p:nvPr/>
        </p:nvGrpSpPr>
        <p:grpSpPr>
          <a:xfrm>
            <a:off x="669900" y="4692648"/>
            <a:ext cx="388182" cy="322872"/>
            <a:chOff x="1765454" y="3054370"/>
            <a:chExt cx="388182" cy="322872"/>
          </a:xfrm>
        </p:grpSpPr>
        <p:sp>
          <p:nvSpPr>
            <p:cNvPr id="16" name="Ellipse 15">
              <a:extLst>
                <a:ext uri="{FF2B5EF4-FFF2-40B4-BE49-F238E27FC236}">
                  <a16:creationId xmlns:a16="http://schemas.microsoft.com/office/drawing/2014/main" id="{DE7886BD-1902-3DDB-9197-1FB63A698D09}"/>
                </a:ext>
              </a:extLst>
            </p:cNvPr>
            <p:cNvSpPr/>
            <p:nvPr/>
          </p:nvSpPr>
          <p:spPr>
            <a:xfrm>
              <a:off x="1765454" y="3054370"/>
              <a:ext cx="322872" cy="322872"/>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Image 16" descr="Une image contenant Graphique, Caractère coloré, capture d’écran, conception&#10;&#10;Description générée automatiquement">
              <a:extLst>
                <a:ext uri="{FF2B5EF4-FFF2-40B4-BE49-F238E27FC236}">
                  <a16:creationId xmlns:a16="http://schemas.microsoft.com/office/drawing/2014/main" id="{E452C421-E2DE-E09A-8FF8-D4AEA015B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441" y="3054371"/>
              <a:ext cx="323195" cy="229828"/>
            </a:xfrm>
            <a:prstGeom prst="rect">
              <a:avLst/>
            </a:prstGeom>
          </p:spPr>
        </p:pic>
      </p:grpSp>
    </p:spTree>
    <p:extLst>
      <p:ext uri="{BB962C8B-B14F-4D97-AF65-F5344CB8AC3E}">
        <p14:creationId xmlns:p14="http://schemas.microsoft.com/office/powerpoint/2010/main" val="2489989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B13565-2E50-FA01-96BA-875529885544}"/>
              </a:ext>
            </a:extLst>
          </p:cNvPr>
          <p:cNvSpPr>
            <a:spLocks noGrp="1"/>
          </p:cNvSpPr>
          <p:nvPr>
            <p:ph type="title"/>
          </p:nvPr>
        </p:nvSpPr>
        <p:spPr>
          <a:xfrm>
            <a:off x="582211" y="121993"/>
            <a:ext cx="8305800" cy="664180"/>
          </a:xfrm>
        </p:spPr>
        <p:txBody>
          <a:bodyPr>
            <a:normAutofit/>
          </a:bodyPr>
          <a:lstStyle/>
          <a:p>
            <a:r>
              <a:rPr lang="fr-FR" sz="2800" dirty="0">
                <a:latin typeface="Verdana" panose="020B0604030504040204" pitchFamily="34" charset="0"/>
                <a:ea typeface="Verdana" panose="020B0604030504040204" pitchFamily="34" charset="0"/>
              </a:rPr>
              <a:t>Satisfaction adhérents</a:t>
            </a:r>
            <a:endParaRPr lang="fr-FR" dirty="0"/>
          </a:p>
        </p:txBody>
      </p:sp>
      <p:sp>
        <p:nvSpPr>
          <p:cNvPr id="7" name="ZoneTexte 6">
            <a:extLst>
              <a:ext uri="{FF2B5EF4-FFF2-40B4-BE49-F238E27FC236}">
                <a16:creationId xmlns:a16="http://schemas.microsoft.com/office/drawing/2014/main" id="{ED92DA9F-3AFA-A6CB-F300-C22C38310102}"/>
              </a:ext>
            </a:extLst>
          </p:cNvPr>
          <p:cNvSpPr txBox="1"/>
          <p:nvPr/>
        </p:nvSpPr>
        <p:spPr>
          <a:xfrm>
            <a:off x="2478277" y="5370937"/>
            <a:ext cx="6094562" cy="646331"/>
          </a:xfrm>
          <a:prstGeom prst="rect">
            <a:avLst/>
          </a:prstGeom>
          <a:noFill/>
        </p:spPr>
        <p:txBody>
          <a:bodyPr wrap="square">
            <a:spAutoFit/>
          </a:bodyPr>
          <a:lstStyle/>
          <a:p>
            <a:r>
              <a:rPr lang="fr-FR" sz="2000" b="1" dirty="0">
                <a:solidFill>
                  <a:schemeClr val="bg2">
                    <a:lumMod val="75000"/>
                  </a:schemeClr>
                </a:solidFill>
              </a:rPr>
              <a:t>94,6 %</a:t>
            </a:r>
          </a:p>
          <a:p>
            <a:r>
              <a:rPr lang="fr-FR" sz="1600" dirty="0">
                <a:solidFill>
                  <a:schemeClr val="bg2">
                    <a:lumMod val="75000"/>
                  </a:schemeClr>
                </a:solidFill>
              </a:rPr>
              <a:t>Des utilisateurs de l’application mobile sont très satisfaits</a:t>
            </a:r>
          </a:p>
        </p:txBody>
      </p:sp>
      <p:sp>
        <p:nvSpPr>
          <p:cNvPr id="8" name="ZoneTexte 7">
            <a:extLst>
              <a:ext uri="{FF2B5EF4-FFF2-40B4-BE49-F238E27FC236}">
                <a16:creationId xmlns:a16="http://schemas.microsoft.com/office/drawing/2014/main" id="{E870E326-5955-E557-B9EE-E36A8C621221}"/>
              </a:ext>
            </a:extLst>
          </p:cNvPr>
          <p:cNvSpPr txBox="1"/>
          <p:nvPr/>
        </p:nvSpPr>
        <p:spPr>
          <a:xfrm>
            <a:off x="2478277" y="2286988"/>
            <a:ext cx="3508794" cy="646331"/>
          </a:xfrm>
          <a:prstGeom prst="rect">
            <a:avLst/>
          </a:prstGeom>
          <a:noFill/>
        </p:spPr>
        <p:txBody>
          <a:bodyPr wrap="square">
            <a:spAutoFit/>
          </a:bodyPr>
          <a:lstStyle/>
          <a:p>
            <a:r>
              <a:rPr lang="fr-FR" sz="2000" b="1" dirty="0">
                <a:solidFill>
                  <a:schemeClr val="bg2">
                    <a:lumMod val="75000"/>
                  </a:schemeClr>
                </a:solidFill>
              </a:rPr>
              <a:t>84,2%*</a:t>
            </a:r>
          </a:p>
          <a:p>
            <a:r>
              <a:rPr lang="fr-FR" sz="1600" dirty="0">
                <a:solidFill>
                  <a:schemeClr val="bg2">
                    <a:lumMod val="75000"/>
                  </a:schemeClr>
                </a:solidFill>
              </a:rPr>
              <a:t>De nos adhérents sont satisfaits</a:t>
            </a:r>
          </a:p>
        </p:txBody>
      </p:sp>
      <p:sp>
        <p:nvSpPr>
          <p:cNvPr id="18" name="ZoneTexte 17">
            <a:extLst>
              <a:ext uri="{FF2B5EF4-FFF2-40B4-BE49-F238E27FC236}">
                <a16:creationId xmlns:a16="http://schemas.microsoft.com/office/drawing/2014/main" id="{421C4A3E-17AD-6AF9-2E38-4A2D4C201588}"/>
              </a:ext>
            </a:extLst>
          </p:cNvPr>
          <p:cNvSpPr txBox="1"/>
          <p:nvPr/>
        </p:nvSpPr>
        <p:spPr>
          <a:xfrm>
            <a:off x="2478277" y="3299963"/>
            <a:ext cx="6094562" cy="646331"/>
          </a:xfrm>
          <a:prstGeom prst="rect">
            <a:avLst/>
          </a:prstGeom>
          <a:noFill/>
        </p:spPr>
        <p:txBody>
          <a:bodyPr wrap="square">
            <a:spAutoFit/>
          </a:bodyPr>
          <a:lstStyle/>
          <a:p>
            <a:r>
              <a:rPr lang="fr-FR" sz="2000" b="1" dirty="0">
                <a:solidFill>
                  <a:schemeClr val="bg2">
                    <a:lumMod val="75000"/>
                  </a:schemeClr>
                </a:solidFill>
              </a:rPr>
              <a:t>8 personnes sur 10</a:t>
            </a:r>
          </a:p>
          <a:p>
            <a:r>
              <a:rPr lang="fr-FR" sz="1600" dirty="0">
                <a:solidFill>
                  <a:schemeClr val="bg2">
                    <a:lumMod val="75000"/>
                  </a:schemeClr>
                </a:solidFill>
              </a:rPr>
              <a:t>Recommandent France Mutuelle</a:t>
            </a:r>
          </a:p>
        </p:txBody>
      </p:sp>
      <p:sp>
        <p:nvSpPr>
          <p:cNvPr id="19" name="ZoneTexte 18">
            <a:extLst>
              <a:ext uri="{FF2B5EF4-FFF2-40B4-BE49-F238E27FC236}">
                <a16:creationId xmlns:a16="http://schemas.microsoft.com/office/drawing/2014/main" id="{42017122-D3FB-C726-2EB0-6A40CF77FD13}"/>
              </a:ext>
            </a:extLst>
          </p:cNvPr>
          <p:cNvSpPr txBox="1"/>
          <p:nvPr/>
        </p:nvSpPr>
        <p:spPr>
          <a:xfrm>
            <a:off x="2478277" y="4305968"/>
            <a:ext cx="7015156" cy="646331"/>
          </a:xfrm>
          <a:prstGeom prst="rect">
            <a:avLst/>
          </a:prstGeom>
          <a:noFill/>
        </p:spPr>
        <p:txBody>
          <a:bodyPr wrap="square">
            <a:spAutoFit/>
          </a:bodyPr>
          <a:lstStyle/>
          <a:p>
            <a:r>
              <a:rPr lang="fr-FR" sz="2000" b="1" dirty="0">
                <a:solidFill>
                  <a:schemeClr val="bg2">
                    <a:lumMod val="75000"/>
                  </a:schemeClr>
                </a:solidFill>
              </a:rPr>
              <a:t>88,2%</a:t>
            </a:r>
          </a:p>
          <a:p>
            <a:r>
              <a:rPr lang="fr-FR" sz="1600" dirty="0">
                <a:solidFill>
                  <a:schemeClr val="bg2">
                    <a:lumMod val="75000"/>
                  </a:schemeClr>
                </a:solidFill>
              </a:rPr>
              <a:t>De nos adhérents apprécient la rapidité de leur remboursement</a:t>
            </a:r>
          </a:p>
        </p:txBody>
      </p:sp>
      <p:pic>
        <p:nvPicPr>
          <p:cNvPr id="20" name="Image 19" descr="Une image contenant clipart, Graphique, cercle, dessin humoristique&#10;&#10;Description générée automatiquement">
            <a:extLst>
              <a:ext uri="{FF2B5EF4-FFF2-40B4-BE49-F238E27FC236}">
                <a16:creationId xmlns:a16="http://schemas.microsoft.com/office/drawing/2014/main" id="{5908FA2A-8704-0C4D-BC61-D9E565254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553" y="2286988"/>
            <a:ext cx="603544" cy="603544"/>
          </a:xfrm>
          <a:prstGeom prst="rect">
            <a:avLst/>
          </a:prstGeom>
        </p:spPr>
      </p:pic>
      <p:pic>
        <p:nvPicPr>
          <p:cNvPr id="21" name="Image 20" descr="Une image contenant symbole, clipart, Graphique, créativité&#10;&#10;Description générée automatiquement">
            <a:extLst>
              <a:ext uri="{FF2B5EF4-FFF2-40B4-BE49-F238E27FC236}">
                <a16:creationId xmlns:a16="http://schemas.microsoft.com/office/drawing/2014/main" id="{F70D587E-3D12-D6C6-AD25-FDF4E95CE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335" y="3247969"/>
            <a:ext cx="603544" cy="603544"/>
          </a:xfrm>
          <a:prstGeom prst="rect">
            <a:avLst/>
          </a:prstGeom>
        </p:spPr>
      </p:pic>
      <p:pic>
        <p:nvPicPr>
          <p:cNvPr id="22" name="Image 21" descr="Une image contenant clipart, Graphique, cercle, émoticône&#10;&#10;Description générée automatiquement">
            <a:extLst>
              <a:ext uri="{FF2B5EF4-FFF2-40B4-BE49-F238E27FC236}">
                <a16:creationId xmlns:a16="http://schemas.microsoft.com/office/drawing/2014/main" id="{1A790F92-2D46-38E7-911B-28DF38075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335" y="4280260"/>
            <a:ext cx="603544" cy="603544"/>
          </a:xfrm>
          <a:prstGeom prst="rect">
            <a:avLst/>
          </a:prstGeom>
        </p:spPr>
      </p:pic>
      <p:pic>
        <p:nvPicPr>
          <p:cNvPr id="23" name="Image 22" descr="Une image contenant capture d’écran, Graphique, dessin humoristique, clipart&#10;&#10;Description générée automatiquement">
            <a:extLst>
              <a:ext uri="{FF2B5EF4-FFF2-40B4-BE49-F238E27FC236}">
                <a16:creationId xmlns:a16="http://schemas.microsoft.com/office/drawing/2014/main" id="{D3B1BFCD-2C72-1ADB-AF75-5A96BE7F79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2259" y="5312551"/>
            <a:ext cx="481696" cy="674374"/>
          </a:xfrm>
          <a:prstGeom prst="rect">
            <a:avLst/>
          </a:prstGeom>
        </p:spPr>
      </p:pic>
      <p:sp>
        <p:nvSpPr>
          <p:cNvPr id="24" name="ZoneTexte 23">
            <a:extLst>
              <a:ext uri="{FF2B5EF4-FFF2-40B4-BE49-F238E27FC236}">
                <a16:creationId xmlns:a16="http://schemas.microsoft.com/office/drawing/2014/main" id="{20C824A1-84FA-12A1-716E-AECF2989D805}"/>
              </a:ext>
            </a:extLst>
          </p:cNvPr>
          <p:cNvSpPr txBox="1"/>
          <p:nvPr/>
        </p:nvSpPr>
        <p:spPr>
          <a:xfrm>
            <a:off x="941294" y="1326774"/>
            <a:ext cx="10112189" cy="523220"/>
          </a:xfrm>
          <a:prstGeom prst="rect">
            <a:avLst/>
          </a:prstGeom>
          <a:noFill/>
        </p:spPr>
        <p:txBody>
          <a:bodyPr wrap="square" rtlCol="0">
            <a:spAutoFit/>
          </a:bodyPr>
          <a:lstStyle/>
          <a:p>
            <a:r>
              <a:rPr lang="fr-FR" sz="1400" dirty="0">
                <a:solidFill>
                  <a:schemeClr val="bg2">
                    <a:lumMod val="75000"/>
                  </a:schemeClr>
                </a:solidFill>
              </a:rPr>
              <a:t>Dans une démarche d’amélioration continue, Nous réalisons auprès de nos adhérents des enquêtes permettant de mesurer le taux de satisfaction afin de toujours améliorer notre qualité de service.</a:t>
            </a:r>
          </a:p>
        </p:txBody>
      </p:sp>
      <p:sp>
        <p:nvSpPr>
          <p:cNvPr id="25" name="ZoneTexte 24">
            <a:extLst>
              <a:ext uri="{FF2B5EF4-FFF2-40B4-BE49-F238E27FC236}">
                <a16:creationId xmlns:a16="http://schemas.microsoft.com/office/drawing/2014/main" id="{4980640D-23C7-261B-0BDD-1DFDF80194C1}"/>
              </a:ext>
            </a:extLst>
          </p:cNvPr>
          <p:cNvSpPr txBox="1"/>
          <p:nvPr/>
        </p:nvSpPr>
        <p:spPr>
          <a:xfrm>
            <a:off x="440287" y="6345296"/>
            <a:ext cx="11343736" cy="292388"/>
          </a:xfrm>
          <a:prstGeom prst="rect">
            <a:avLst/>
          </a:prstGeom>
          <a:noFill/>
        </p:spPr>
        <p:txBody>
          <a:bodyPr wrap="square">
            <a:spAutoFit/>
          </a:bodyPr>
          <a:lstStyle/>
          <a:p>
            <a:r>
              <a:rPr lang="fr-FR" sz="1300" i="1" dirty="0">
                <a:solidFill>
                  <a:schemeClr val="bg2">
                    <a:lumMod val="75000"/>
                  </a:schemeClr>
                </a:solidFill>
              </a:rPr>
              <a:t>*Baromètre de satisfaction MOAI réalisé pour le compte de France Mutuelle auprès de 38855 adhérents entre avril et mai 2023.</a:t>
            </a:r>
          </a:p>
        </p:txBody>
      </p:sp>
    </p:spTree>
    <p:extLst>
      <p:ext uri="{BB962C8B-B14F-4D97-AF65-F5344CB8AC3E}">
        <p14:creationId xmlns:p14="http://schemas.microsoft.com/office/powerpoint/2010/main" val="292445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B13565-2E50-FA01-96BA-875529885544}"/>
              </a:ext>
            </a:extLst>
          </p:cNvPr>
          <p:cNvSpPr>
            <a:spLocks noGrp="1"/>
          </p:cNvSpPr>
          <p:nvPr>
            <p:ph type="title"/>
          </p:nvPr>
        </p:nvSpPr>
        <p:spPr>
          <a:xfrm>
            <a:off x="582211" y="121993"/>
            <a:ext cx="9495854" cy="664180"/>
          </a:xfrm>
        </p:spPr>
        <p:txBody>
          <a:bodyPr>
            <a:normAutofit fontScale="90000"/>
          </a:bodyPr>
          <a:lstStyle/>
          <a:p>
            <a:r>
              <a:rPr lang="fr-FR" sz="2800" dirty="0">
                <a:latin typeface="Verdana" panose="020B0604030504040204" pitchFamily="34" charset="0"/>
                <a:ea typeface="Verdana" panose="020B0604030504040204" pitchFamily="34" charset="0"/>
              </a:rPr>
              <a:t>Ils nous font confiance : Communes partenaires</a:t>
            </a:r>
            <a:endParaRPr lang="fr-FR" dirty="0"/>
          </a:p>
        </p:txBody>
      </p:sp>
      <p:pic>
        <p:nvPicPr>
          <p:cNvPr id="3" name="Picture 2" descr="Luzarches POUR VOUS - Photos | Facebook">
            <a:extLst>
              <a:ext uri="{FF2B5EF4-FFF2-40B4-BE49-F238E27FC236}">
                <a16:creationId xmlns:a16="http://schemas.microsoft.com/office/drawing/2014/main" id="{A3721CFC-9856-45CA-D8DD-467686BE1D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86" b="24193"/>
          <a:stretch/>
        </p:blipFill>
        <p:spPr bwMode="auto">
          <a:xfrm>
            <a:off x="523180" y="1355909"/>
            <a:ext cx="2014903" cy="9801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airie de Saint Laurent de Mure | Saint-Laurent-de-Mure">
            <a:extLst>
              <a:ext uri="{FF2B5EF4-FFF2-40B4-BE49-F238E27FC236}">
                <a16:creationId xmlns:a16="http://schemas.microsoft.com/office/drawing/2014/main" id="{1B327BAD-0F1A-2577-B90B-5A9B30FC40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804" b="30549"/>
          <a:stretch/>
        </p:blipFill>
        <p:spPr bwMode="auto">
          <a:xfrm>
            <a:off x="3389752" y="1495881"/>
            <a:ext cx="1850092" cy="699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Ville de Villeneuve-le-Roi | Villeneuve-le-Roi">
            <a:extLst>
              <a:ext uri="{FF2B5EF4-FFF2-40B4-BE49-F238E27FC236}">
                <a16:creationId xmlns:a16="http://schemas.microsoft.com/office/drawing/2014/main" id="{AD9E39AA-D787-B629-0576-3EF9CFBFC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9501" y="1215343"/>
            <a:ext cx="980153" cy="980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4B6B5C6-5812-55FF-556A-B11EC8C1D6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699" y="2933809"/>
            <a:ext cx="598531" cy="11481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eine-et-Marne : une nouvelle identité visuelle pour ...">
            <a:extLst>
              <a:ext uri="{FF2B5EF4-FFF2-40B4-BE49-F238E27FC236}">
                <a16:creationId xmlns:a16="http://schemas.microsoft.com/office/drawing/2014/main" id="{197F5A8D-E1D2-508C-4169-7A6D5DCB8C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9767" y="3045147"/>
            <a:ext cx="1100870" cy="10596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Mairie de Chennevières">
            <a:extLst>
              <a:ext uri="{FF2B5EF4-FFF2-40B4-BE49-F238E27FC236}">
                <a16:creationId xmlns:a16="http://schemas.microsoft.com/office/drawing/2014/main" id="{14CF1201-7E9A-6505-03DD-8C9E2408D1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0869" y="3610490"/>
            <a:ext cx="1802692" cy="4220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CCA166D4-9E2E-413A-5EFB-3095F484449D}"/>
              </a:ext>
            </a:extLst>
          </p:cNvPr>
          <p:cNvSpPr txBox="1"/>
          <p:nvPr/>
        </p:nvSpPr>
        <p:spPr>
          <a:xfrm>
            <a:off x="626012" y="2282971"/>
            <a:ext cx="1801906" cy="338554"/>
          </a:xfrm>
          <a:prstGeom prst="rect">
            <a:avLst/>
          </a:prstGeom>
          <a:noFill/>
        </p:spPr>
        <p:txBody>
          <a:bodyPr wrap="square" rtlCol="0">
            <a:spAutoFit/>
          </a:bodyPr>
          <a:lstStyle/>
          <a:p>
            <a:r>
              <a:rPr lang="fr-FR" sz="1600" dirty="0">
                <a:solidFill>
                  <a:schemeClr val="bg2">
                    <a:lumMod val="75000"/>
                  </a:schemeClr>
                </a:solidFill>
              </a:rPr>
              <a:t>4 828 habitants</a:t>
            </a:r>
          </a:p>
        </p:txBody>
      </p:sp>
      <p:sp>
        <p:nvSpPr>
          <p:cNvPr id="13" name="ZoneTexte 12">
            <a:extLst>
              <a:ext uri="{FF2B5EF4-FFF2-40B4-BE49-F238E27FC236}">
                <a16:creationId xmlns:a16="http://schemas.microsoft.com/office/drawing/2014/main" id="{C2C11E8D-EC76-3BAC-690D-B22D84C15B62}"/>
              </a:ext>
            </a:extLst>
          </p:cNvPr>
          <p:cNvSpPr txBox="1"/>
          <p:nvPr/>
        </p:nvSpPr>
        <p:spPr>
          <a:xfrm>
            <a:off x="3389752" y="2282971"/>
            <a:ext cx="1801906" cy="338554"/>
          </a:xfrm>
          <a:prstGeom prst="rect">
            <a:avLst/>
          </a:prstGeom>
          <a:noFill/>
        </p:spPr>
        <p:txBody>
          <a:bodyPr wrap="square" rtlCol="0">
            <a:spAutoFit/>
          </a:bodyPr>
          <a:lstStyle/>
          <a:p>
            <a:r>
              <a:rPr lang="fr-FR" sz="1600" dirty="0">
                <a:solidFill>
                  <a:schemeClr val="bg2">
                    <a:lumMod val="75000"/>
                  </a:schemeClr>
                </a:solidFill>
              </a:rPr>
              <a:t>5 609 habitants</a:t>
            </a:r>
          </a:p>
        </p:txBody>
      </p:sp>
      <p:sp>
        <p:nvSpPr>
          <p:cNvPr id="14" name="ZoneTexte 13">
            <a:extLst>
              <a:ext uri="{FF2B5EF4-FFF2-40B4-BE49-F238E27FC236}">
                <a16:creationId xmlns:a16="http://schemas.microsoft.com/office/drawing/2014/main" id="{B5FE09DC-5A04-27E0-9891-45895A86AD47}"/>
              </a:ext>
            </a:extLst>
          </p:cNvPr>
          <p:cNvSpPr txBox="1"/>
          <p:nvPr/>
        </p:nvSpPr>
        <p:spPr>
          <a:xfrm>
            <a:off x="6322668" y="2313698"/>
            <a:ext cx="1991060" cy="338554"/>
          </a:xfrm>
          <a:prstGeom prst="rect">
            <a:avLst/>
          </a:prstGeom>
          <a:noFill/>
        </p:spPr>
        <p:txBody>
          <a:bodyPr wrap="square" rtlCol="0">
            <a:spAutoFit/>
          </a:bodyPr>
          <a:lstStyle/>
          <a:p>
            <a:r>
              <a:rPr lang="fr-FR" sz="1600" dirty="0">
                <a:solidFill>
                  <a:schemeClr val="bg2">
                    <a:lumMod val="75000"/>
                  </a:schemeClr>
                </a:solidFill>
              </a:rPr>
              <a:t>18 479 habitants</a:t>
            </a:r>
          </a:p>
        </p:txBody>
      </p:sp>
      <p:sp>
        <p:nvSpPr>
          <p:cNvPr id="15" name="ZoneTexte 14">
            <a:extLst>
              <a:ext uri="{FF2B5EF4-FFF2-40B4-BE49-F238E27FC236}">
                <a16:creationId xmlns:a16="http://schemas.microsoft.com/office/drawing/2014/main" id="{35061465-16B7-8EEA-0161-E561F78114C7}"/>
              </a:ext>
            </a:extLst>
          </p:cNvPr>
          <p:cNvSpPr txBox="1"/>
          <p:nvPr/>
        </p:nvSpPr>
        <p:spPr>
          <a:xfrm>
            <a:off x="626012" y="4206004"/>
            <a:ext cx="1801906" cy="338554"/>
          </a:xfrm>
          <a:prstGeom prst="rect">
            <a:avLst/>
          </a:prstGeom>
          <a:noFill/>
        </p:spPr>
        <p:txBody>
          <a:bodyPr wrap="square" rtlCol="0">
            <a:spAutoFit/>
          </a:bodyPr>
          <a:lstStyle/>
          <a:p>
            <a:r>
              <a:rPr lang="fr-FR" sz="1600" dirty="0">
                <a:solidFill>
                  <a:schemeClr val="bg2">
                    <a:lumMod val="75000"/>
                  </a:schemeClr>
                </a:solidFill>
              </a:rPr>
              <a:t>5 625 habitants</a:t>
            </a:r>
          </a:p>
        </p:txBody>
      </p:sp>
      <p:sp>
        <p:nvSpPr>
          <p:cNvPr id="16" name="ZoneTexte 15">
            <a:extLst>
              <a:ext uri="{FF2B5EF4-FFF2-40B4-BE49-F238E27FC236}">
                <a16:creationId xmlns:a16="http://schemas.microsoft.com/office/drawing/2014/main" id="{7B68BC21-F6C1-B87D-9D36-AC6B444F93A7}"/>
              </a:ext>
            </a:extLst>
          </p:cNvPr>
          <p:cNvSpPr txBox="1"/>
          <p:nvPr/>
        </p:nvSpPr>
        <p:spPr>
          <a:xfrm>
            <a:off x="3419249" y="4206004"/>
            <a:ext cx="1801906" cy="338554"/>
          </a:xfrm>
          <a:prstGeom prst="rect">
            <a:avLst/>
          </a:prstGeom>
          <a:noFill/>
        </p:spPr>
        <p:txBody>
          <a:bodyPr wrap="square" rtlCol="0">
            <a:spAutoFit/>
          </a:bodyPr>
          <a:lstStyle/>
          <a:p>
            <a:r>
              <a:rPr lang="fr-FR" sz="1600" dirty="0">
                <a:solidFill>
                  <a:schemeClr val="bg2">
                    <a:lumMod val="75000"/>
                  </a:schemeClr>
                </a:solidFill>
              </a:rPr>
              <a:t>5 756 habitants</a:t>
            </a:r>
          </a:p>
        </p:txBody>
      </p:sp>
      <p:sp>
        <p:nvSpPr>
          <p:cNvPr id="17" name="ZoneTexte 16">
            <a:extLst>
              <a:ext uri="{FF2B5EF4-FFF2-40B4-BE49-F238E27FC236}">
                <a16:creationId xmlns:a16="http://schemas.microsoft.com/office/drawing/2014/main" id="{7C086359-6F14-76E1-C6B4-84113F971211}"/>
              </a:ext>
            </a:extLst>
          </p:cNvPr>
          <p:cNvSpPr txBox="1"/>
          <p:nvPr/>
        </p:nvSpPr>
        <p:spPr>
          <a:xfrm>
            <a:off x="6485436" y="4210699"/>
            <a:ext cx="2007699" cy="338554"/>
          </a:xfrm>
          <a:prstGeom prst="rect">
            <a:avLst/>
          </a:prstGeom>
          <a:noFill/>
        </p:spPr>
        <p:txBody>
          <a:bodyPr wrap="square" rtlCol="0">
            <a:spAutoFit/>
          </a:bodyPr>
          <a:lstStyle/>
          <a:p>
            <a:r>
              <a:rPr lang="fr-FR" sz="1600" dirty="0">
                <a:solidFill>
                  <a:schemeClr val="bg2">
                    <a:lumMod val="75000"/>
                  </a:schemeClr>
                </a:solidFill>
              </a:rPr>
              <a:t>18 011 habitants</a:t>
            </a:r>
          </a:p>
        </p:txBody>
      </p:sp>
      <p:sp>
        <p:nvSpPr>
          <p:cNvPr id="26" name="ZoneTexte 25">
            <a:extLst>
              <a:ext uri="{FF2B5EF4-FFF2-40B4-BE49-F238E27FC236}">
                <a16:creationId xmlns:a16="http://schemas.microsoft.com/office/drawing/2014/main" id="{E91031EE-4018-408C-75D7-4F41954DFB7E}"/>
              </a:ext>
            </a:extLst>
          </p:cNvPr>
          <p:cNvSpPr txBox="1"/>
          <p:nvPr/>
        </p:nvSpPr>
        <p:spPr>
          <a:xfrm>
            <a:off x="626012" y="6050703"/>
            <a:ext cx="1801906" cy="338554"/>
          </a:xfrm>
          <a:prstGeom prst="rect">
            <a:avLst/>
          </a:prstGeom>
          <a:noFill/>
        </p:spPr>
        <p:txBody>
          <a:bodyPr wrap="square" rtlCol="0">
            <a:spAutoFit/>
          </a:bodyPr>
          <a:lstStyle/>
          <a:p>
            <a:r>
              <a:rPr lang="fr-FR" sz="1600" dirty="0">
                <a:solidFill>
                  <a:schemeClr val="bg2">
                    <a:lumMod val="75000"/>
                  </a:schemeClr>
                </a:solidFill>
              </a:rPr>
              <a:t>7 500 habitants</a:t>
            </a:r>
          </a:p>
        </p:txBody>
      </p:sp>
      <p:pic>
        <p:nvPicPr>
          <p:cNvPr id="1026" name="Picture 2">
            <a:extLst>
              <a:ext uri="{FF2B5EF4-FFF2-40B4-BE49-F238E27FC236}">
                <a16:creationId xmlns:a16="http://schemas.microsoft.com/office/drawing/2014/main" id="{9AF0E697-78F6-B919-0773-E1657FBD5A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2777" y="4899026"/>
            <a:ext cx="788373" cy="102490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9BF2B83-FC59-2766-E6C4-63172075859C}"/>
              </a:ext>
            </a:extLst>
          </p:cNvPr>
          <p:cNvSpPr txBox="1"/>
          <p:nvPr/>
        </p:nvSpPr>
        <p:spPr>
          <a:xfrm>
            <a:off x="9230155" y="6076778"/>
            <a:ext cx="1801906" cy="338554"/>
          </a:xfrm>
          <a:prstGeom prst="rect">
            <a:avLst/>
          </a:prstGeom>
          <a:noFill/>
        </p:spPr>
        <p:txBody>
          <a:bodyPr wrap="square" rtlCol="0">
            <a:spAutoFit/>
          </a:bodyPr>
          <a:lstStyle/>
          <a:p>
            <a:r>
              <a:rPr lang="fr-FR" sz="1600" dirty="0">
                <a:solidFill>
                  <a:schemeClr val="bg2">
                    <a:lumMod val="75000"/>
                  </a:schemeClr>
                </a:solidFill>
              </a:rPr>
              <a:t>1 648 habitants</a:t>
            </a:r>
          </a:p>
        </p:txBody>
      </p:sp>
      <p:sp>
        <p:nvSpPr>
          <p:cNvPr id="7" name="ZoneTexte 6">
            <a:extLst>
              <a:ext uri="{FF2B5EF4-FFF2-40B4-BE49-F238E27FC236}">
                <a16:creationId xmlns:a16="http://schemas.microsoft.com/office/drawing/2014/main" id="{DF63BFBA-4EC6-28A8-DC7A-F69F9A078ABA}"/>
              </a:ext>
            </a:extLst>
          </p:cNvPr>
          <p:cNvSpPr txBox="1"/>
          <p:nvPr/>
        </p:nvSpPr>
        <p:spPr>
          <a:xfrm>
            <a:off x="3225175" y="6050703"/>
            <a:ext cx="2007699" cy="338554"/>
          </a:xfrm>
          <a:prstGeom prst="rect">
            <a:avLst/>
          </a:prstGeom>
          <a:noFill/>
        </p:spPr>
        <p:txBody>
          <a:bodyPr wrap="square" rtlCol="0">
            <a:spAutoFit/>
          </a:bodyPr>
          <a:lstStyle/>
          <a:p>
            <a:r>
              <a:rPr lang="fr-FR" sz="1600" dirty="0">
                <a:solidFill>
                  <a:schemeClr val="bg2">
                    <a:lumMod val="75000"/>
                  </a:schemeClr>
                </a:solidFill>
              </a:rPr>
              <a:t>6 266 habitants</a:t>
            </a:r>
          </a:p>
        </p:txBody>
      </p:sp>
      <p:pic>
        <p:nvPicPr>
          <p:cNvPr id="8" name="Image 7">
            <a:extLst>
              <a:ext uri="{FF2B5EF4-FFF2-40B4-BE49-F238E27FC236}">
                <a16:creationId xmlns:a16="http://schemas.microsoft.com/office/drawing/2014/main" id="{641CADD2-5B51-1601-1EFA-66DBADA89D70}"/>
              </a:ext>
            </a:extLst>
          </p:cNvPr>
          <p:cNvPicPr>
            <a:picLocks noChangeAspect="1"/>
          </p:cNvPicPr>
          <p:nvPr/>
        </p:nvPicPr>
        <p:blipFill rotWithShape="1">
          <a:blip r:embed="rId9"/>
          <a:srcRect r="34072"/>
          <a:stretch/>
        </p:blipFill>
        <p:spPr>
          <a:xfrm>
            <a:off x="9716999" y="4830549"/>
            <a:ext cx="817409" cy="1214011"/>
          </a:xfrm>
          <a:prstGeom prst="rect">
            <a:avLst/>
          </a:prstGeom>
        </p:spPr>
      </p:pic>
      <p:pic>
        <p:nvPicPr>
          <p:cNvPr id="18" name="Picture 2" descr="Mairie de Saint Thibault des vignes (@villestthibault) / X">
            <a:extLst>
              <a:ext uri="{FF2B5EF4-FFF2-40B4-BE49-F238E27FC236}">
                <a16:creationId xmlns:a16="http://schemas.microsoft.com/office/drawing/2014/main" id="{A667A435-D929-BF2A-CC79-C189E3CDC4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0966" y="4946199"/>
            <a:ext cx="1021976" cy="102197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e 18">
            <a:extLst>
              <a:ext uri="{FF2B5EF4-FFF2-40B4-BE49-F238E27FC236}">
                <a16:creationId xmlns:a16="http://schemas.microsoft.com/office/drawing/2014/main" id="{EF91C174-2BAB-04CF-B2DB-667F0F5EE44C}"/>
              </a:ext>
            </a:extLst>
          </p:cNvPr>
          <p:cNvGrpSpPr/>
          <p:nvPr/>
        </p:nvGrpSpPr>
        <p:grpSpPr>
          <a:xfrm>
            <a:off x="9681597" y="1233976"/>
            <a:ext cx="933622" cy="1115430"/>
            <a:chOff x="5556555" y="1164459"/>
            <a:chExt cx="1114749" cy="1331828"/>
          </a:xfrm>
        </p:grpSpPr>
        <p:pic>
          <p:nvPicPr>
            <p:cNvPr id="20" name="Picture 2" descr="Mise à niveau &amp; webmaster Web agence etsfirecomputer.fr dirigeant@etsfirecomputer.fr">
              <a:extLst>
                <a:ext uri="{FF2B5EF4-FFF2-40B4-BE49-F238E27FC236}">
                  <a16:creationId xmlns:a16="http://schemas.microsoft.com/office/drawing/2014/main" id="{5A00B412-50D8-8951-1A30-D9BFEE687F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82503" y="1164459"/>
              <a:ext cx="826994" cy="9096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SERVICE ENFANCE ET JEUNESSE">
              <a:extLst>
                <a:ext uri="{FF2B5EF4-FFF2-40B4-BE49-F238E27FC236}">
                  <a16:creationId xmlns:a16="http://schemas.microsoft.com/office/drawing/2014/main" id="{957E29FF-0F09-FD58-1D30-E89423B1F64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9181" t="25993" r="2323" b="17260"/>
            <a:stretch/>
          </p:blipFill>
          <p:spPr bwMode="auto">
            <a:xfrm>
              <a:off x="5556555" y="2157733"/>
              <a:ext cx="1114749" cy="33855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ZoneTexte 21">
            <a:extLst>
              <a:ext uri="{FF2B5EF4-FFF2-40B4-BE49-F238E27FC236}">
                <a16:creationId xmlns:a16="http://schemas.microsoft.com/office/drawing/2014/main" id="{048B2EA1-940C-8E4D-0D0B-C4BC6DE674D3}"/>
              </a:ext>
            </a:extLst>
          </p:cNvPr>
          <p:cNvSpPr txBox="1"/>
          <p:nvPr/>
        </p:nvSpPr>
        <p:spPr>
          <a:xfrm>
            <a:off x="9138873" y="2336061"/>
            <a:ext cx="1991060" cy="338554"/>
          </a:xfrm>
          <a:prstGeom prst="rect">
            <a:avLst/>
          </a:prstGeom>
          <a:noFill/>
        </p:spPr>
        <p:txBody>
          <a:bodyPr wrap="square" rtlCol="0">
            <a:spAutoFit/>
          </a:bodyPr>
          <a:lstStyle/>
          <a:p>
            <a:pPr algn="ctr"/>
            <a:r>
              <a:rPr lang="fr-FR" sz="1600" dirty="0">
                <a:solidFill>
                  <a:schemeClr val="bg2">
                    <a:lumMod val="75000"/>
                  </a:schemeClr>
                </a:solidFill>
              </a:rPr>
              <a:t>3 881 habitants</a:t>
            </a:r>
          </a:p>
        </p:txBody>
      </p:sp>
      <p:sp>
        <p:nvSpPr>
          <p:cNvPr id="23" name="ZoneTexte 22">
            <a:extLst>
              <a:ext uri="{FF2B5EF4-FFF2-40B4-BE49-F238E27FC236}">
                <a16:creationId xmlns:a16="http://schemas.microsoft.com/office/drawing/2014/main" id="{77E5C47E-B4F7-D4DF-5451-CBF33AEF182D}"/>
              </a:ext>
            </a:extLst>
          </p:cNvPr>
          <p:cNvSpPr txBox="1"/>
          <p:nvPr/>
        </p:nvSpPr>
        <p:spPr>
          <a:xfrm>
            <a:off x="9076506" y="4257065"/>
            <a:ext cx="1991060" cy="338554"/>
          </a:xfrm>
          <a:prstGeom prst="rect">
            <a:avLst/>
          </a:prstGeom>
          <a:noFill/>
        </p:spPr>
        <p:txBody>
          <a:bodyPr wrap="square" rtlCol="0">
            <a:spAutoFit/>
          </a:bodyPr>
          <a:lstStyle/>
          <a:p>
            <a:pPr algn="ctr"/>
            <a:r>
              <a:rPr lang="fr-FR" sz="1600" dirty="0">
                <a:solidFill>
                  <a:schemeClr val="bg2">
                    <a:lumMod val="75000"/>
                  </a:schemeClr>
                </a:solidFill>
              </a:rPr>
              <a:t>1 720 habitants</a:t>
            </a:r>
          </a:p>
        </p:txBody>
      </p:sp>
      <p:sp>
        <p:nvSpPr>
          <p:cNvPr id="25" name="ZoneTexte 24">
            <a:extLst>
              <a:ext uri="{FF2B5EF4-FFF2-40B4-BE49-F238E27FC236}">
                <a16:creationId xmlns:a16="http://schemas.microsoft.com/office/drawing/2014/main" id="{D8926BB3-0052-7D03-FE95-ED032929EB22}"/>
              </a:ext>
            </a:extLst>
          </p:cNvPr>
          <p:cNvSpPr txBox="1"/>
          <p:nvPr/>
        </p:nvSpPr>
        <p:spPr>
          <a:xfrm>
            <a:off x="6402758" y="6076778"/>
            <a:ext cx="1991060" cy="338554"/>
          </a:xfrm>
          <a:prstGeom prst="rect">
            <a:avLst/>
          </a:prstGeom>
          <a:noFill/>
        </p:spPr>
        <p:txBody>
          <a:bodyPr wrap="square" rtlCol="0">
            <a:spAutoFit/>
          </a:bodyPr>
          <a:lstStyle/>
          <a:p>
            <a:pPr algn="ctr"/>
            <a:r>
              <a:rPr lang="fr-FR" sz="1600" dirty="0">
                <a:solidFill>
                  <a:schemeClr val="bg2">
                    <a:lumMod val="75000"/>
                  </a:schemeClr>
                </a:solidFill>
              </a:rPr>
              <a:t>6 800 habitants</a:t>
            </a:r>
          </a:p>
        </p:txBody>
      </p:sp>
      <p:pic>
        <p:nvPicPr>
          <p:cNvPr id="28" name="Picture 2" descr="Mairie de Nanteuil-lès-Meaux - RendezVousOnline.fr">
            <a:extLst>
              <a:ext uri="{FF2B5EF4-FFF2-40B4-BE49-F238E27FC236}">
                <a16:creationId xmlns:a16="http://schemas.microsoft.com/office/drawing/2014/main" id="{DCFC18A1-C108-B22E-47B2-5424FB2600D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39849" y="4947838"/>
            <a:ext cx="1602934" cy="11289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AC629A0-445B-1D64-9473-09A4D28086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86261" y="2955852"/>
            <a:ext cx="9715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12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fournitures de bureau, Téléphone mobile, gadget&#10;&#10;Description générée automatiquement">
            <a:extLst>
              <a:ext uri="{FF2B5EF4-FFF2-40B4-BE49-F238E27FC236}">
                <a16:creationId xmlns:a16="http://schemas.microsoft.com/office/drawing/2014/main" id="{3AA15A33-BB6B-182A-8900-1BEA15863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925" y="962025"/>
            <a:ext cx="7458075" cy="5895975"/>
          </a:xfrm>
          <a:prstGeom prst="rect">
            <a:avLst/>
          </a:prstGeom>
        </p:spPr>
      </p:pic>
      <p:sp>
        <p:nvSpPr>
          <p:cNvPr id="10" name="Titre 9">
            <a:extLst>
              <a:ext uri="{FF2B5EF4-FFF2-40B4-BE49-F238E27FC236}">
                <a16:creationId xmlns:a16="http://schemas.microsoft.com/office/drawing/2014/main" id="{D79137DF-672E-62D9-6133-CDBE8F83A8B2}"/>
              </a:ext>
            </a:extLst>
          </p:cNvPr>
          <p:cNvSpPr>
            <a:spLocks noGrp="1"/>
          </p:cNvSpPr>
          <p:nvPr>
            <p:ph type="ctrTitle"/>
          </p:nvPr>
        </p:nvSpPr>
        <p:spPr>
          <a:xfrm>
            <a:off x="980872" y="2018905"/>
            <a:ext cx="6353378" cy="1514019"/>
          </a:xfrm>
        </p:spPr>
        <p:txBody>
          <a:bodyPr/>
          <a:lstStyle/>
          <a:p>
            <a:r>
              <a:rPr lang="fr-FR" sz="4000" dirty="0"/>
              <a:t>Nos chiffres clés</a:t>
            </a:r>
          </a:p>
        </p:txBody>
      </p:sp>
    </p:spTree>
    <p:extLst>
      <p:ext uri="{BB962C8B-B14F-4D97-AF65-F5344CB8AC3E}">
        <p14:creationId xmlns:p14="http://schemas.microsoft.com/office/powerpoint/2010/main" val="2801440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B13565-2E50-FA01-96BA-875529885544}"/>
              </a:ext>
            </a:extLst>
          </p:cNvPr>
          <p:cNvSpPr>
            <a:spLocks noGrp="1"/>
          </p:cNvSpPr>
          <p:nvPr>
            <p:ph type="title"/>
          </p:nvPr>
        </p:nvSpPr>
        <p:spPr>
          <a:xfrm>
            <a:off x="582210" y="139919"/>
            <a:ext cx="9484815" cy="664180"/>
          </a:xfrm>
        </p:spPr>
        <p:txBody>
          <a:bodyPr>
            <a:normAutofit/>
          </a:bodyPr>
          <a:lstStyle/>
          <a:p>
            <a:r>
              <a:rPr lang="fr-FR" sz="2800" dirty="0">
                <a:latin typeface="Verdana" panose="020B0604030504040204" pitchFamily="34" charset="0"/>
                <a:ea typeface="Verdana" panose="020B0604030504040204" pitchFamily="34" charset="0"/>
              </a:rPr>
              <a:t>France Mutuelle, en quelques chiffres</a:t>
            </a:r>
          </a:p>
        </p:txBody>
      </p:sp>
      <p:pic>
        <p:nvPicPr>
          <p:cNvPr id="8" name="Image 7">
            <a:extLst>
              <a:ext uri="{FF2B5EF4-FFF2-40B4-BE49-F238E27FC236}">
                <a16:creationId xmlns:a16="http://schemas.microsoft.com/office/drawing/2014/main" id="{CE0A569A-D254-B7C3-53B2-9519A71C87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88122" y="5197150"/>
            <a:ext cx="508079" cy="492766"/>
          </a:xfrm>
          <a:prstGeom prst="rect">
            <a:avLst/>
          </a:prstGeom>
        </p:spPr>
      </p:pic>
      <p:pic>
        <p:nvPicPr>
          <p:cNvPr id="9" name="Image 8" descr="Une image contenant texte, arme&#10;&#10;Description générée automatiquement">
            <a:extLst>
              <a:ext uri="{FF2B5EF4-FFF2-40B4-BE49-F238E27FC236}">
                <a16:creationId xmlns:a16="http://schemas.microsoft.com/office/drawing/2014/main" id="{7F74F072-77E4-38FE-4902-25F1AF0A6E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8362" y="2782489"/>
            <a:ext cx="478668" cy="398998"/>
          </a:xfrm>
          <a:prstGeom prst="rect">
            <a:avLst/>
          </a:prstGeom>
        </p:spPr>
      </p:pic>
      <p:sp>
        <p:nvSpPr>
          <p:cNvPr id="5" name="ZoneTexte 4">
            <a:extLst>
              <a:ext uri="{FF2B5EF4-FFF2-40B4-BE49-F238E27FC236}">
                <a16:creationId xmlns:a16="http://schemas.microsoft.com/office/drawing/2014/main" id="{FB9D1F5E-C591-07B6-9477-BB443BD04925}"/>
              </a:ext>
            </a:extLst>
          </p:cNvPr>
          <p:cNvSpPr txBox="1"/>
          <p:nvPr/>
        </p:nvSpPr>
        <p:spPr>
          <a:xfrm>
            <a:off x="1742583" y="2011680"/>
            <a:ext cx="1260909" cy="769441"/>
          </a:xfrm>
          <a:prstGeom prst="rect">
            <a:avLst/>
          </a:prstGeom>
          <a:noFill/>
        </p:spPr>
        <p:txBody>
          <a:bodyPr wrap="square" rtlCol="0">
            <a:spAutoFit/>
          </a:bodyPr>
          <a:lstStyle/>
          <a:p>
            <a:r>
              <a:rPr lang="fr-FR" sz="4400" dirty="0">
                <a:solidFill>
                  <a:srgbClr val="E96612"/>
                </a:solidFill>
                <a:latin typeface="Basis Grotesque Medium" panose="020B0603030604040103" pitchFamily="34" charset="0"/>
              </a:rPr>
              <a:t>153</a:t>
            </a:r>
          </a:p>
        </p:txBody>
      </p:sp>
      <p:sp>
        <p:nvSpPr>
          <p:cNvPr id="6" name="ZoneTexte 5">
            <a:extLst>
              <a:ext uri="{FF2B5EF4-FFF2-40B4-BE49-F238E27FC236}">
                <a16:creationId xmlns:a16="http://schemas.microsoft.com/office/drawing/2014/main" id="{492DFD8B-3955-BABD-CCDD-FC17C3CFBAE3}"/>
              </a:ext>
            </a:extLst>
          </p:cNvPr>
          <p:cNvSpPr txBox="1"/>
          <p:nvPr/>
        </p:nvSpPr>
        <p:spPr>
          <a:xfrm>
            <a:off x="1497138" y="2760357"/>
            <a:ext cx="1751798" cy="369332"/>
          </a:xfrm>
          <a:prstGeom prst="rect">
            <a:avLst/>
          </a:prstGeom>
          <a:noFill/>
        </p:spPr>
        <p:txBody>
          <a:bodyPr wrap="square" rtlCol="0">
            <a:spAutoFit/>
          </a:bodyPr>
          <a:lstStyle/>
          <a:p>
            <a:r>
              <a:rPr lang="fr-FR" dirty="0">
                <a:solidFill>
                  <a:schemeClr val="bg2">
                    <a:lumMod val="75000"/>
                  </a:schemeClr>
                </a:solidFill>
                <a:latin typeface="Basis Grotesque Light" panose="020B0303030604040103" pitchFamily="34" charset="0"/>
              </a:rPr>
              <a:t>Collaborateurs</a:t>
            </a:r>
          </a:p>
        </p:txBody>
      </p:sp>
      <p:sp>
        <p:nvSpPr>
          <p:cNvPr id="7" name="ZoneTexte 6">
            <a:extLst>
              <a:ext uri="{FF2B5EF4-FFF2-40B4-BE49-F238E27FC236}">
                <a16:creationId xmlns:a16="http://schemas.microsoft.com/office/drawing/2014/main" id="{B19CD27A-73E3-DFC3-88E7-CC2D9E89476A}"/>
              </a:ext>
            </a:extLst>
          </p:cNvPr>
          <p:cNvSpPr txBox="1"/>
          <p:nvPr/>
        </p:nvSpPr>
        <p:spPr>
          <a:xfrm>
            <a:off x="4737592" y="2005048"/>
            <a:ext cx="2519520" cy="769441"/>
          </a:xfrm>
          <a:prstGeom prst="rect">
            <a:avLst/>
          </a:prstGeom>
          <a:noFill/>
        </p:spPr>
        <p:txBody>
          <a:bodyPr wrap="square" rtlCol="0">
            <a:spAutoFit/>
          </a:bodyPr>
          <a:lstStyle/>
          <a:p>
            <a:r>
              <a:rPr lang="fr-FR" sz="4400" dirty="0">
                <a:solidFill>
                  <a:srgbClr val="E96612"/>
                </a:solidFill>
                <a:latin typeface="Basis Grotesque Medium" panose="020B0603030604040103" pitchFamily="34" charset="0"/>
              </a:rPr>
              <a:t>106 M€</a:t>
            </a:r>
          </a:p>
        </p:txBody>
      </p:sp>
      <p:sp>
        <p:nvSpPr>
          <p:cNvPr id="10" name="ZoneTexte 9">
            <a:extLst>
              <a:ext uri="{FF2B5EF4-FFF2-40B4-BE49-F238E27FC236}">
                <a16:creationId xmlns:a16="http://schemas.microsoft.com/office/drawing/2014/main" id="{C4FB9F97-0B8C-1116-6161-5C0CE295554F}"/>
              </a:ext>
            </a:extLst>
          </p:cNvPr>
          <p:cNvSpPr txBox="1"/>
          <p:nvPr/>
        </p:nvSpPr>
        <p:spPr>
          <a:xfrm>
            <a:off x="4843025" y="2781121"/>
            <a:ext cx="1991659" cy="369332"/>
          </a:xfrm>
          <a:prstGeom prst="rect">
            <a:avLst/>
          </a:prstGeom>
          <a:noFill/>
        </p:spPr>
        <p:txBody>
          <a:bodyPr wrap="square" rtlCol="0">
            <a:spAutoFit/>
          </a:bodyPr>
          <a:lstStyle/>
          <a:p>
            <a:r>
              <a:rPr lang="fr-FR" dirty="0">
                <a:solidFill>
                  <a:schemeClr val="bg2">
                    <a:lumMod val="75000"/>
                  </a:schemeClr>
                </a:solidFill>
                <a:latin typeface="Basis Grotesque Light" panose="020B0303030604040103" pitchFamily="34" charset="0"/>
              </a:rPr>
              <a:t>Chiffres d’affaires</a:t>
            </a:r>
          </a:p>
        </p:txBody>
      </p:sp>
      <p:sp>
        <p:nvSpPr>
          <p:cNvPr id="11" name="ZoneTexte 10">
            <a:extLst>
              <a:ext uri="{FF2B5EF4-FFF2-40B4-BE49-F238E27FC236}">
                <a16:creationId xmlns:a16="http://schemas.microsoft.com/office/drawing/2014/main" id="{1C961311-E016-D83A-BCBB-A5473B18EC12}"/>
              </a:ext>
            </a:extLst>
          </p:cNvPr>
          <p:cNvSpPr txBox="1"/>
          <p:nvPr/>
        </p:nvSpPr>
        <p:spPr>
          <a:xfrm>
            <a:off x="8087705" y="2017574"/>
            <a:ext cx="2149989" cy="769441"/>
          </a:xfrm>
          <a:prstGeom prst="rect">
            <a:avLst/>
          </a:prstGeom>
          <a:noFill/>
        </p:spPr>
        <p:txBody>
          <a:bodyPr wrap="square" rtlCol="0">
            <a:spAutoFit/>
          </a:bodyPr>
          <a:lstStyle/>
          <a:p>
            <a:r>
              <a:rPr lang="fr-FR" sz="4400" dirty="0">
                <a:solidFill>
                  <a:srgbClr val="E96612"/>
                </a:solidFill>
                <a:latin typeface="Basis Grotesque Medium" panose="020B0603030604040103" pitchFamily="34" charset="0"/>
              </a:rPr>
              <a:t>138 M€</a:t>
            </a:r>
          </a:p>
        </p:txBody>
      </p:sp>
      <p:sp>
        <p:nvSpPr>
          <p:cNvPr id="12" name="ZoneTexte 11">
            <a:extLst>
              <a:ext uri="{FF2B5EF4-FFF2-40B4-BE49-F238E27FC236}">
                <a16:creationId xmlns:a16="http://schemas.microsoft.com/office/drawing/2014/main" id="{BFF70DF2-8B1E-4CE2-C549-CA4D30468DC1}"/>
              </a:ext>
            </a:extLst>
          </p:cNvPr>
          <p:cNvSpPr txBox="1"/>
          <p:nvPr/>
        </p:nvSpPr>
        <p:spPr>
          <a:xfrm>
            <a:off x="8198679" y="2758059"/>
            <a:ext cx="1751798" cy="369332"/>
          </a:xfrm>
          <a:prstGeom prst="rect">
            <a:avLst/>
          </a:prstGeom>
          <a:noFill/>
        </p:spPr>
        <p:txBody>
          <a:bodyPr wrap="square" rtlCol="0">
            <a:spAutoFit/>
          </a:bodyPr>
          <a:lstStyle/>
          <a:p>
            <a:pPr algn="ctr"/>
            <a:r>
              <a:rPr lang="fr-FR" dirty="0">
                <a:solidFill>
                  <a:schemeClr val="bg2">
                    <a:lumMod val="75000"/>
                  </a:schemeClr>
                </a:solidFill>
                <a:latin typeface="Basis Grotesque Light" panose="020B0303030604040103" pitchFamily="34" charset="0"/>
              </a:rPr>
              <a:t>Fonds propres</a:t>
            </a:r>
          </a:p>
        </p:txBody>
      </p:sp>
      <p:sp>
        <p:nvSpPr>
          <p:cNvPr id="13" name="ZoneTexte 12">
            <a:extLst>
              <a:ext uri="{FF2B5EF4-FFF2-40B4-BE49-F238E27FC236}">
                <a16:creationId xmlns:a16="http://schemas.microsoft.com/office/drawing/2014/main" id="{46AB54B3-9262-6692-BEB9-48FA4B207AC2}"/>
              </a:ext>
            </a:extLst>
          </p:cNvPr>
          <p:cNvSpPr txBox="1"/>
          <p:nvPr/>
        </p:nvSpPr>
        <p:spPr>
          <a:xfrm>
            <a:off x="1243999" y="4164033"/>
            <a:ext cx="2582779" cy="769441"/>
          </a:xfrm>
          <a:prstGeom prst="rect">
            <a:avLst/>
          </a:prstGeom>
          <a:noFill/>
        </p:spPr>
        <p:txBody>
          <a:bodyPr wrap="square" rtlCol="0">
            <a:spAutoFit/>
          </a:bodyPr>
          <a:lstStyle/>
          <a:p>
            <a:r>
              <a:rPr lang="fr-FR" sz="4400" dirty="0">
                <a:solidFill>
                  <a:srgbClr val="E96612"/>
                </a:solidFill>
                <a:latin typeface="Basis Grotesque Medium" panose="020B0603030604040103" pitchFamily="34" charset="0"/>
              </a:rPr>
              <a:t>42 000</a:t>
            </a:r>
          </a:p>
        </p:txBody>
      </p:sp>
      <p:sp>
        <p:nvSpPr>
          <p:cNvPr id="14" name="ZoneTexte 13">
            <a:extLst>
              <a:ext uri="{FF2B5EF4-FFF2-40B4-BE49-F238E27FC236}">
                <a16:creationId xmlns:a16="http://schemas.microsoft.com/office/drawing/2014/main" id="{E85F431B-4507-C907-9539-7B647AA3505F}"/>
              </a:ext>
            </a:extLst>
          </p:cNvPr>
          <p:cNvSpPr txBox="1"/>
          <p:nvPr/>
        </p:nvSpPr>
        <p:spPr>
          <a:xfrm>
            <a:off x="1123145" y="4900958"/>
            <a:ext cx="2685448" cy="646331"/>
          </a:xfrm>
          <a:prstGeom prst="rect">
            <a:avLst/>
          </a:prstGeom>
          <a:noFill/>
        </p:spPr>
        <p:txBody>
          <a:bodyPr wrap="square" rtlCol="0">
            <a:spAutoFit/>
          </a:bodyPr>
          <a:lstStyle/>
          <a:p>
            <a:r>
              <a:rPr lang="fr-FR" dirty="0">
                <a:solidFill>
                  <a:schemeClr val="bg2">
                    <a:lumMod val="75000"/>
                  </a:schemeClr>
                </a:solidFill>
                <a:latin typeface="Basis Grotesque Light" panose="020B0303030604040103" pitchFamily="34" charset="0"/>
              </a:rPr>
              <a:t>Personnes protégées  en individuel</a:t>
            </a:r>
          </a:p>
        </p:txBody>
      </p:sp>
      <p:sp>
        <p:nvSpPr>
          <p:cNvPr id="15" name="ZoneTexte 14">
            <a:extLst>
              <a:ext uri="{FF2B5EF4-FFF2-40B4-BE49-F238E27FC236}">
                <a16:creationId xmlns:a16="http://schemas.microsoft.com/office/drawing/2014/main" id="{3458E67F-32ED-DFCF-C2CA-F0138285C526}"/>
              </a:ext>
            </a:extLst>
          </p:cNvPr>
          <p:cNvSpPr txBox="1"/>
          <p:nvPr/>
        </p:nvSpPr>
        <p:spPr>
          <a:xfrm>
            <a:off x="4508454" y="4164033"/>
            <a:ext cx="2582779" cy="769441"/>
          </a:xfrm>
          <a:prstGeom prst="rect">
            <a:avLst/>
          </a:prstGeom>
          <a:noFill/>
        </p:spPr>
        <p:txBody>
          <a:bodyPr wrap="square" rtlCol="0">
            <a:spAutoFit/>
          </a:bodyPr>
          <a:lstStyle/>
          <a:p>
            <a:pPr algn="ctr"/>
            <a:r>
              <a:rPr lang="fr-FR" sz="4400" dirty="0">
                <a:solidFill>
                  <a:srgbClr val="E96612"/>
                </a:solidFill>
                <a:latin typeface="Basis Grotesque Medium" panose="020B0603030604040103" pitchFamily="34" charset="0"/>
              </a:rPr>
              <a:t>56 500</a:t>
            </a:r>
          </a:p>
        </p:txBody>
      </p:sp>
      <p:sp>
        <p:nvSpPr>
          <p:cNvPr id="16" name="ZoneTexte 15">
            <a:extLst>
              <a:ext uri="{FF2B5EF4-FFF2-40B4-BE49-F238E27FC236}">
                <a16:creationId xmlns:a16="http://schemas.microsoft.com/office/drawing/2014/main" id="{94A7E0EA-32F0-886C-2405-2419E90743B2}"/>
              </a:ext>
            </a:extLst>
          </p:cNvPr>
          <p:cNvSpPr txBox="1"/>
          <p:nvPr/>
        </p:nvSpPr>
        <p:spPr>
          <a:xfrm>
            <a:off x="4653909" y="4899176"/>
            <a:ext cx="2878167" cy="646331"/>
          </a:xfrm>
          <a:prstGeom prst="rect">
            <a:avLst/>
          </a:prstGeom>
          <a:noFill/>
        </p:spPr>
        <p:txBody>
          <a:bodyPr wrap="square" rtlCol="0">
            <a:spAutoFit/>
          </a:bodyPr>
          <a:lstStyle/>
          <a:p>
            <a:r>
              <a:rPr lang="fr-FR" dirty="0">
                <a:solidFill>
                  <a:schemeClr val="bg2">
                    <a:lumMod val="75000"/>
                  </a:schemeClr>
                </a:solidFill>
                <a:latin typeface="Basis Grotesque Light" panose="020B0303030604040103" pitchFamily="34" charset="0"/>
              </a:rPr>
              <a:t>Personnes protégées </a:t>
            </a:r>
          </a:p>
          <a:p>
            <a:r>
              <a:rPr lang="fr-FR" dirty="0">
                <a:solidFill>
                  <a:schemeClr val="bg2">
                    <a:lumMod val="75000"/>
                  </a:schemeClr>
                </a:solidFill>
                <a:latin typeface="Basis Grotesque Light" panose="020B0303030604040103" pitchFamily="34" charset="0"/>
              </a:rPr>
              <a:t>en entreprises</a:t>
            </a:r>
          </a:p>
        </p:txBody>
      </p:sp>
      <p:sp>
        <p:nvSpPr>
          <p:cNvPr id="17" name="ZoneTexte 16">
            <a:extLst>
              <a:ext uri="{FF2B5EF4-FFF2-40B4-BE49-F238E27FC236}">
                <a16:creationId xmlns:a16="http://schemas.microsoft.com/office/drawing/2014/main" id="{1550A186-B8EC-5EF8-0373-FD9E36630CD4}"/>
              </a:ext>
            </a:extLst>
          </p:cNvPr>
          <p:cNvSpPr txBox="1"/>
          <p:nvPr/>
        </p:nvSpPr>
        <p:spPr>
          <a:xfrm>
            <a:off x="7827464" y="4186372"/>
            <a:ext cx="2582779" cy="769441"/>
          </a:xfrm>
          <a:prstGeom prst="rect">
            <a:avLst/>
          </a:prstGeom>
          <a:noFill/>
        </p:spPr>
        <p:txBody>
          <a:bodyPr wrap="square" rtlCol="0">
            <a:spAutoFit/>
          </a:bodyPr>
          <a:lstStyle/>
          <a:p>
            <a:pPr algn="ctr"/>
            <a:r>
              <a:rPr lang="fr-FR" sz="4400" dirty="0">
                <a:solidFill>
                  <a:srgbClr val="E96612"/>
                </a:solidFill>
                <a:latin typeface="Basis Grotesque Medium" panose="020B0603030604040103" pitchFamily="34" charset="0"/>
              </a:rPr>
              <a:t>26 000</a:t>
            </a:r>
          </a:p>
        </p:txBody>
      </p:sp>
      <p:sp>
        <p:nvSpPr>
          <p:cNvPr id="18" name="ZoneTexte 17">
            <a:extLst>
              <a:ext uri="{FF2B5EF4-FFF2-40B4-BE49-F238E27FC236}">
                <a16:creationId xmlns:a16="http://schemas.microsoft.com/office/drawing/2014/main" id="{8BC60BBD-F800-5C35-B83B-D12ACD74CF95}"/>
              </a:ext>
            </a:extLst>
          </p:cNvPr>
          <p:cNvSpPr txBox="1"/>
          <p:nvPr/>
        </p:nvSpPr>
        <p:spPr>
          <a:xfrm>
            <a:off x="7971219" y="4899176"/>
            <a:ext cx="2878167" cy="646331"/>
          </a:xfrm>
          <a:prstGeom prst="rect">
            <a:avLst/>
          </a:prstGeom>
          <a:noFill/>
        </p:spPr>
        <p:txBody>
          <a:bodyPr wrap="square" rtlCol="0">
            <a:spAutoFit/>
          </a:bodyPr>
          <a:lstStyle/>
          <a:p>
            <a:r>
              <a:rPr lang="fr-FR" dirty="0">
                <a:solidFill>
                  <a:schemeClr val="bg2">
                    <a:lumMod val="75000"/>
                  </a:schemeClr>
                </a:solidFill>
                <a:latin typeface="Basis Grotesque Light" panose="020B0303030604040103" pitchFamily="34" charset="0"/>
              </a:rPr>
              <a:t>Personnes protégées </a:t>
            </a:r>
          </a:p>
          <a:p>
            <a:r>
              <a:rPr lang="fr-FR" dirty="0">
                <a:solidFill>
                  <a:schemeClr val="bg2">
                    <a:lumMod val="75000"/>
                  </a:schemeClr>
                </a:solidFill>
                <a:latin typeface="Basis Grotesque Light" panose="020B0303030604040103" pitchFamily="34" charset="0"/>
              </a:rPr>
              <a:t>en collectivités</a:t>
            </a:r>
          </a:p>
        </p:txBody>
      </p:sp>
    </p:spTree>
    <p:extLst>
      <p:ext uri="{BB962C8B-B14F-4D97-AF65-F5344CB8AC3E}">
        <p14:creationId xmlns:p14="http://schemas.microsoft.com/office/powerpoint/2010/main" val="2449241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Visage humain, personne, habits, sourire&#10;&#10;Description générée automatiquement">
            <a:extLst>
              <a:ext uri="{FF2B5EF4-FFF2-40B4-BE49-F238E27FC236}">
                <a16:creationId xmlns:a16="http://schemas.microsoft.com/office/drawing/2014/main" id="{F7189B64-BF74-A04C-7AC5-3A820325F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9500" y="1028700"/>
            <a:ext cx="7302500" cy="5829300"/>
          </a:xfrm>
          <a:prstGeom prst="rect">
            <a:avLst/>
          </a:prstGeom>
        </p:spPr>
      </p:pic>
      <p:sp>
        <p:nvSpPr>
          <p:cNvPr id="7" name="Titre 4">
            <a:extLst>
              <a:ext uri="{FF2B5EF4-FFF2-40B4-BE49-F238E27FC236}">
                <a16:creationId xmlns:a16="http://schemas.microsoft.com/office/drawing/2014/main" id="{FD6CFA8C-E23E-A7B0-A434-648E6467759E}"/>
              </a:ext>
            </a:extLst>
          </p:cNvPr>
          <p:cNvSpPr txBox="1">
            <a:spLocks/>
          </p:cNvSpPr>
          <p:nvPr/>
        </p:nvSpPr>
        <p:spPr>
          <a:xfrm>
            <a:off x="742747" y="2037955"/>
            <a:ext cx="7111928" cy="15140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rgbClr val="3C3937"/>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a:latin typeface="+mj-lt"/>
              </a:rPr>
              <a:t>Prestations</a:t>
            </a:r>
            <a:br>
              <a:rPr lang="fr-FR" sz="4000">
                <a:latin typeface="+mj-lt"/>
              </a:rPr>
            </a:br>
            <a:r>
              <a:rPr lang="fr-FR" sz="4000">
                <a:latin typeface="+mj-lt"/>
              </a:rPr>
              <a:t>Mutuelle Communale</a:t>
            </a:r>
            <a:endParaRPr lang="fr-FR" sz="4000" dirty="0">
              <a:latin typeface="+mj-lt"/>
            </a:endParaRPr>
          </a:p>
        </p:txBody>
      </p:sp>
      <p:cxnSp>
        <p:nvCxnSpPr>
          <p:cNvPr id="9" name="Connecteur droit 8">
            <a:extLst>
              <a:ext uri="{FF2B5EF4-FFF2-40B4-BE49-F238E27FC236}">
                <a16:creationId xmlns:a16="http://schemas.microsoft.com/office/drawing/2014/main" id="{C66398EA-36E6-1952-F159-20C36DFC9804}"/>
              </a:ext>
            </a:extLst>
          </p:cNvPr>
          <p:cNvCxnSpPr>
            <a:cxnSpLocks/>
          </p:cNvCxnSpPr>
          <p:nvPr/>
        </p:nvCxnSpPr>
        <p:spPr>
          <a:xfrm>
            <a:off x="742747" y="4053658"/>
            <a:ext cx="2133600" cy="3992"/>
          </a:xfrm>
          <a:prstGeom prst="line">
            <a:avLst/>
          </a:prstGeom>
          <a:ln w="101600">
            <a:solidFill>
              <a:srgbClr val="E96612"/>
            </a:solidFill>
          </a:ln>
        </p:spPr>
        <p:style>
          <a:lnRef idx="1">
            <a:schemeClr val="dk1"/>
          </a:lnRef>
          <a:fillRef idx="0">
            <a:schemeClr val="dk1"/>
          </a:fillRef>
          <a:effectRef idx="0">
            <a:schemeClr val="dk1"/>
          </a:effectRef>
          <a:fontRef idx="minor">
            <a:schemeClr val="tx1"/>
          </a:fontRef>
        </p:style>
      </p:cxnSp>
      <p:pic>
        <p:nvPicPr>
          <p:cNvPr id="10" name="Image 9" descr="Une image contenant Police, Graphique, texte, graphisme&#10;&#10;Description générée automatiquement">
            <a:extLst>
              <a:ext uri="{FF2B5EF4-FFF2-40B4-BE49-F238E27FC236}">
                <a16:creationId xmlns:a16="http://schemas.microsoft.com/office/drawing/2014/main" id="{6613D652-56C4-C6E3-788E-76A48921FA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150" y="390728"/>
            <a:ext cx="2930466" cy="649991"/>
          </a:xfrm>
          <a:prstGeom prst="rect">
            <a:avLst/>
          </a:prstGeom>
        </p:spPr>
      </p:pic>
    </p:spTree>
    <p:extLst>
      <p:ext uri="{BB962C8B-B14F-4D97-AF65-F5344CB8AC3E}">
        <p14:creationId xmlns:p14="http://schemas.microsoft.com/office/powerpoint/2010/main" val="3396677423"/>
      </p:ext>
    </p:extLst>
  </p:cSld>
  <p:clrMapOvr>
    <a:masterClrMapping/>
  </p:clrMapOvr>
</p:sld>
</file>

<file path=ppt/theme/theme1.xml><?xml version="1.0" encoding="utf-8"?>
<a:theme xmlns:a="http://schemas.openxmlformats.org/drawingml/2006/main" name="Thème1">
  <a:themeElements>
    <a:clrScheme name="Personnalisé 9">
      <a:dk1>
        <a:srgbClr val="3C3937"/>
      </a:dk1>
      <a:lt1>
        <a:srgbClr val="E96612"/>
      </a:lt1>
      <a:dk2>
        <a:srgbClr val="635E58"/>
      </a:dk2>
      <a:lt2>
        <a:srgbClr val="FFFFFF"/>
      </a:lt2>
      <a:accent1>
        <a:srgbClr val="FFFFFF"/>
      </a:accent1>
      <a:accent2>
        <a:srgbClr val="E96612"/>
      </a:accent2>
      <a:accent3>
        <a:srgbClr val="D233AD"/>
      </a:accent3>
      <a:accent4>
        <a:srgbClr val="AA5881"/>
      </a:accent4>
      <a:accent5>
        <a:srgbClr val="1CCE96"/>
      </a:accent5>
      <a:accent6>
        <a:srgbClr val="0B4F7D"/>
      </a:accent6>
      <a:hlink>
        <a:srgbClr val="4495A2"/>
      </a:hlink>
      <a:folHlink>
        <a:srgbClr val="AA5881"/>
      </a:folHlink>
    </a:clrScheme>
    <a:fontScheme name="GFM202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364_TF78853419_Win32" id="{06DFD251-222A-4452-8496-9F2CF7E3DE5B}" vid="{41331B5A-6860-4ABD-9857-B75B07E7B56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EC1AB0-9704-404D-B6D3-819D938AC55B}">
  <ds:schemaRefs>
    <ds:schemaRef ds:uri="http://purl.org/dc/elements/1.1/"/>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71af3243-3dd4-4a8d-8c0d-dd76da1f02a5"/>
    <ds:schemaRef ds:uri="16c05727-aa75-4e4a-9b5f-8a80a116589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3.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1003</TotalTime>
  <Words>2999</Words>
  <Application>Microsoft Office PowerPoint</Application>
  <PresentationFormat>Grand écran</PresentationFormat>
  <Paragraphs>450</Paragraphs>
  <Slides>29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Arial</vt:lpstr>
      <vt:lpstr>Basis Grotesque Light</vt:lpstr>
      <vt:lpstr>Basis Grotesque Medium</vt:lpstr>
      <vt:lpstr>Calibri</vt:lpstr>
      <vt:lpstr>Verdana</vt:lpstr>
      <vt:lpstr>Wingdings</vt:lpstr>
      <vt:lpstr>Thème1</vt:lpstr>
      <vt:lpstr>Mutuelle Communale  CREGY LES MEAUX </vt:lpstr>
      <vt:lpstr>SOMMAIRE</vt:lpstr>
      <vt:lpstr>Qui sommes-nous ?</vt:lpstr>
      <vt:lpstr>France Mutuelle, nos valeurs humaines</vt:lpstr>
      <vt:lpstr>Satisfaction adhérents</vt:lpstr>
      <vt:lpstr>Ils nous font confiance : Communes partenaires</vt:lpstr>
      <vt:lpstr>Nos chiffres clés</vt:lpstr>
      <vt:lpstr>France Mutuelle, en quelques chiffres</vt:lpstr>
      <vt:lpstr>Présentation PowerPoint</vt:lpstr>
      <vt:lpstr>Notre solution santé 2024</vt:lpstr>
      <vt:lpstr>Notre solution santé 2024</vt:lpstr>
      <vt:lpstr>Notre solution santé 2024</vt:lpstr>
      <vt:lpstr>Notre solution santé 2024</vt:lpstr>
      <vt:lpstr>Notre solution santé 2024</vt:lpstr>
      <vt:lpstr>France Mutuelle  à vos côtés</vt:lpstr>
      <vt:lpstr>Vos services</vt:lpstr>
      <vt:lpstr>Professionnels de santé Réseau de soins Optilys</vt:lpstr>
      <vt:lpstr>Professionnels de santé Réseau de soins Optilys</vt:lpstr>
      <vt:lpstr>Vos services</vt:lpstr>
      <vt:lpstr>Vos services</vt:lpstr>
      <vt:lpstr>Vos avantages</vt:lpstr>
      <vt:lpstr>Vos avantages</vt:lpstr>
      <vt:lpstr>Espace adhérent</vt:lpstr>
      <vt:lpstr>Vie du contrat</vt:lpstr>
      <vt:lpstr>Offre France Mutuelle</vt:lpstr>
      <vt:lpstr>Proposition tarifaire 2024</vt:lpstr>
      <vt:lpstr>Cotisations 2024</vt:lpstr>
      <vt:lpstr>Accompagnement et vie du contrat</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annuel</dc:title>
  <dc:creator>Thomas Bizot</dc:creator>
  <cp:lastModifiedBy>SULVIC Anaelle</cp:lastModifiedBy>
  <cp:revision>50</cp:revision>
  <dcterms:created xsi:type="dcterms:W3CDTF">2023-06-01T16:24:09Z</dcterms:created>
  <dcterms:modified xsi:type="dcterms:W3CDTF">2024-05-14T13:53:47Z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